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81" r:id="rId7"/>
  </p:sldMasterIdLst>
  <p:notesMasterIdLst>
    <p:notesMasterId r:id="rId50"/>
  </p:notesMasterIdLst>
  <p:sldIdLst>
    <p:sldId id="575" r:id="rId8"/>
    <p:sldId id="623" r:id="rId9"/>
    <p:sldId id="619" r:id="rId10"/>
    <p:sldId id="620" r:id="rId11"/>
    <p:sldId id="601" r:id="rId12"/>
    <p:sldId id="599" r:id="rId13"/>
    <p:sldId id="536" r:id="rId14"/>
    <p:sldId id="423" r:id="rId15"/>
    <p:sldId id="560" r:id="rId16"/>
    <p:sldId id="554" r:id="rId17"/>
    <p:sldId id="610" r:id="rId18"/>
    <p:sldId id="615" r:id="rId19"/>
    <p:sldId id="531" r:id="rId20"/>
    <p:sldId id="552" r:id="rId21"/>
    <p:sldId id="603" r:id="rId22"/>
    <p:sldId id="589" r:id="rId23"/>
    <p:sldId id="602" r:id="rId24"/>
    <p:sldId id="581" r:id="rId25"/>
    <p:sldId id="408" r:id="rId26"/>
    <p:sldId id="399" r:id="rId27"/>
    <p:sldId id="562" r:id="rId28"/>
    <p:sldId id="584" r:id="rId29"/>
    <p:sldId id="395" r:id="rId30"/>
    <p:sldId id="588" r:id="rId31"/>
    <p:sldId id="585" r:id="rId32"/>
    <p:sldId id="413" r:id="rId33"/>
    <p:sldId id="564" r:id="rId34"/>
    <p:sldId id="583" r:id="rId35"/>
    <p:sldId id="569" r:id="rId36"/>
    <p:sldId id="591" r:id="rId37"/>
    <p:sldId id="604" r:id="rId38"/>
    <p:sldId id="605" r:id="rId39"/>
    <p:sldId id="607" r:id="rId40"/>
    <p:sldId id="396" r:id="rId41"/>
    <p:sldId id="411" r:id="rId42"/>
    <p:sldId id="595" r:id="rId43"/>
    <p:sldId id="596" r:id="rId44"/>
    <p:sldId id="389" r:id="rId45"/>
    <p:sldId id="621" r:id="rId46"/>
    <p:sldId id="622" r:id="rId47"/>
    <p:sldId id="611" r:id="rId48"/>
    <p:sldId id="406" r:id="rId49"/>
  </p:sldIdLst>
  <p:sldSz cx="12192000" cy="6858000"/>
  <p:notesSz cx="6858000" cy="9144000"/>
  <p:embeddedFontLst>
    <p:embeddedFont>
      <p:font typeface="MS Shell Dlg 2" panose="020B0604030504040204" pitchFamily="34" charset="0"/>
      <p:regular r:id="rId51"/>
      <p:bold r:id="rId52"/>
    </p:embeddedFont>
    <p:embeddedFont>
      <p:font typeface="Oslo Sans" panose="020B0604020202020204" charset="0"/>
      <p:regular r:id="rId53"/>
      <p:bold r:id="rId54"/>
      <p:italic r:id="rId55"/>
      <p:boldItalic r:id="rId56"/>
    </p:embeddedFont>
    <p:embeddedFont>
      <p:font typeface="Oslo Sans Light" panose="020B0604020202020204" charset="0"/>
      <p:regular r:id="rId57"/>
      <p:italic r:id="rId58"/>
    </p:embeddedFont>
    <p:embeddedFont>
      <p:font typeface="Oslo Sans Office" panose="020B0604020202020204" charset="0"/>
      <p:regular r:id="rId59"/>
      <p:bold r:id="rId60"/>
      <p:italic r:id="rId61"/>
      <p:boldItalic r:id="rId62"/>
    </p:embeddedFont>
    <p:embeddedFont>
      <p:font typeface="Oslo Sans Office Normal" panose="020B0604020202020204" charset="0"/>
      <p:regular r:id="rId63"/>
      <p:bold r:id="rId64"/>
      <p:italic r:id="rId65"/>
      <p:boldItalic r:id="rId66"/>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75"/>
            <p14:sldId id="623"/>
            <p14:sldId id="619"/>
            <p14:sldId id="620"/>
            <p14:sldId id="601"/>
            <p14:sldId id="599"/>
            <p14:sldId id="536"/>
            <p14:sldId id="423"/>
            <p14:sldId id="560"/>
            <p14:sldId id="554"/>
            <p14:sldId id="610"/>
            <p14:sldId id="615"/>
            <p14:sldId id="531"/>
            <p14:sldId id="552"/>
            <p14:sldId id="603"/>
            <p14:sldId id="589"/>
            <p14:sldId id="602"/>
            <p14:sldId id="581"/>
            <p14:sldId id="408"/>
            <p14:sldId id="399"/>
            <p14:sldId id="562"/>
            <p14:sldId id="584"/>
            <p14:sldId id="395"/>
            <p14:sldId id="588"/>
            <p14:sldId id="585"/>
            <p14:sldId id="413"/>
            <p14:sldId id="564"/>
            <p14:sldId id="583"/>
            <p14:sldId id="569"/>
            <p14:sldId id="591"/>
            <p14:sldId id="604"/>
            <p14:sldId id="605"/>
            <p14:sldId id="607"/>
            <p14:sldId id="396"/>
            <p14:sldId id="411"/>
            <p14:sldId id="595"/>
            <p14:sldId id="596"/>
            <p14:sldId id="389"/>
            <p14:sldId id="621"/>
            <p14:sldId id="622"/>
            <p14:sldId id="611"/>
            <p14:sldId id="406"/>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FAE"/>
    <a:srgbClr val="6FE9FF"/>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9EF9C-28C4-4172-8F65-FE713523D304}" v="411" dt="2025-03-06T08:28:16.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5126" autoAdjust="0"/>
  </p:normalViewPr>
  <p:slideViewPr>
    <p:cSldViewPr snapToGrid="0">
      <p:cViewPr varScale="1">
        <p:scale>
          <a:sx n="84" d="100"/>
          <a:sy n="84" d="100"/>
        </p:scale>
        <p:origin x="1590" y="96"/>
      </p:cViewPr>
      <p:guideLst>
        <p:guide orient="horz" pos="2160"/>
        <p:guide pos="3863"/>
      </p:guideLst>
    </p:cSldViewPr>
  </p:slideViewPr>
  <p:notesTextViewPr>
    <p:cViewPr>
      <p:scale>
        <a:sx n="125" d="100"/>
        <a:sy n="125" d="100"/>
      </p:scale>
      <p:origin x="0" y="-2358"/>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3.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Master" Target="slideMasters/slideMaster4.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Sjåfjell" userId="e95c9377-ca8d-4f66-a22c-96879a011655" providerId="ADAL" clId="{46D78A2E-7004-4201-AFC9-63F6DE149D7F}"/>
    <pc:docChg chg="addSld delSld modSld modSection">
      <pc:chgData name="Lotta Sjåfjell" userId="e95c9377-ca8d-4f66-a22c-96879a011655" providerId="ADAL" clId="{46D78A2E-7004-4201-AFC9-63F6DE149D7F}" dt="2025-02-27T10:28:17.819" v="3" actId="47"/>
      <pc:docMkLst>
        <pc:docMk/>
      </pc:docMkLst>
      <pc:sldChg chg="del">
        <pc:chgData name="Lotta Sjåfjell" userId="e95c9377-ca8d-4f66-a22c-96879a011655" providerId="ADAL" clId="{46D78A2E-7004-4201-AFC9-63F6DE149D7F}" dt="2025-02-27T10:28:17.819" v="3" actId="47"/>
        <pc:sldMkLst>
          <pc:docMk/>
          <pc:sldMk cId="1880988339" sldId="579"/>
        </pc:sldMkLst>
      </pc:sldChg>
      <pc:sldChg chg="add">
        <pc:chgData name="Lotta Sjåfjell" userId="e95c9377-ca8d-4f66-a22c-96879a011655" providerId="ADAL" clId="{46D78A2E-7004-4201-AFC9-63F6DE149D7F}" dt="2025-02-27T10:28:15.353" v="2"/>
        <pc:sldMkLst>
          <pc:docMk/>
          <pc:sldMk cId="2961343192" sldId="623"/>
        </pc:sldMkLst>
      </pc:sldChg>
      <pc:sldChg chg="add del setBg">
        <pc:chgData name="Lotta Sjåfjell" userId="e95c9377-ca8d-4f66-a22c-96879a011655" providerId="ADAL" clId="{46D78A2E-7004-4201-AFC9-63F6DE149D7F}" dt="2025-02-27T10:28:15.226" v="1"/>
        <pc:sldMkLst>
          <pc:docMk/>
          <pc:sldMk cId="3925153307" sldId="623"/>
        </pc:sldMkLst>
      </pc:sldChg>
    </pc:docChg>
  </pc:docChgLst>
  <pc:docChgLst>
    <pc:chgData name="Audun Brunes" userId="988c7570-61ba-4b4d-9941-b8422b08f833" providerId="ADAL" clId="{D339EF9C-28C4-4172-8F65-FE713523D304}"/>
    <pc:docChg chg="undo custSel modSld">
      <pc:chgData name="Audun Brunes" userId="988c7570-61ba-4b4d-9941-b8422b08f833" providerId="ADAL" clId="{D339EF9C-28C4-4172-8F65-FE713523D304}" dt="2025-03-06T08:28:29.393" v="632" actId="20577"/>
      <pc:docMkLst>
        <pc:docMk/>
      </pc:docMkLst>
      <pc:sldChg chg="modNotesTx">
        <pc:chgData name="Audun Brunes" userId="988c7570-61ba-4b4d-9941-b8422b08f833" providerId="ADAL" clId="{D339EF9C-28C4-4172-8F65-FE713523D304}" dt="2025-03-06T08:08:17.577" v="206" actId="15"/>
        <pc:sldMkLst>
          <pc:docMk/>
          <pc:sldMk cId="3825213134" sldId="395"/>
        </pc:sldMkLst>
      </pc:sldChg>
      <pc:sldChg chg="modNotesTx">
        <pc:chgData name="Audun Brunes" userId="988c7570-61ba-4b4d-9941-b8422b08f833" providerId="ADAL" clId="{D339EF9C-28C4-4172-8F65-FE713523D304}" dt="2025-03-06T08:24:38.395" v="490" actId="15"/>
        <pc:sldMkLst>
          <pc:docMk/>
          <pc:sldMk cId="3849072868" sldId="396"/>
        </pc:sldMkLst>
      </pc:sldChg>
      <pc:sldChg chg="modNotesTx">
        <pc:chgData name="Audun Brunes" userId="988c7570-61ba-4b4d-9941-b8422b08f833" providerId="ADAL" clId="{D339EF9C-28C4-4172-8F65-FE713523D304}" dt="2025-03-06T08:07:26.612" v="164" actId="20577"/>
        <pc:sldMkLst>
          <pc:docMk/>
          <pc:sldMk cId="1837294692" sldId="399"/>
        </pc:sldMkLst>
      </pc:sldChg>
      <pc:sldChg chg="modNotesTx">
        <pc:chgData name="Audun Brunes" userId="988c7570-61ba-4b4d-9941-b8422b08f833" providerId="ADAL" clId="{D339EF9C-28C4-4172-8F65-FE713523D304}" dt="2025-03-06T08:06:54.491" v="141" actId="20577"/>
        <pc:sldMkLst>
          <pc:docMk/>
          <pc:sldMk cId="2037605077" sldId="408"/>
        </pc:sldMkLst>
      </pc:sldChg>
      <pc:sldChg chg="modNotesTx">
        <pc:chgData name="Audun Brunes" userId="988c7570-61ba-4b4d-9941-b8422b08f833" providerId="ADAL" clId="{D339EF9C-28C4-4172-8F65-FE713523D304}" dt="2025-03-06T08:28:29.393" v="632" actId="20577"/>
        <pc:sldMkLst>
          <pc:docMk/>
          <pc:sldMk cId="1323375838" sldId="411"/>
        </pc:sldMkLst>
      </pc:sldChg>
      <pc:sldChg chg="modNotesTx">
        <pc:chgData name="Audun Brunes" userId="988c7570-61ba-4b4d-9941-b8422b08f833" providerId="ADAL" clId="{D339EF9C-28C4-4172-8F65-FE713523D304}" dt="2025-03-06T08:16:04.235" v="299" actId="20577"/>
        <pc:sldMkLst>
          <pc:docMk/>
          <pc:sldMk cId="2271242172" sldId="413"/>
        </pc:sldMkLst>
      </pc:sldChg>
      <pc:sldChg chg="modNotes modNotesTx">
        <pc:chgData name="Audun Brunes" userId="988c7570-61ba-4b4d-9941-b8422b08f833" providerId="ADAL" clId="{D339EF9C-28C4-4172-8F65-FE713523D304}" dt="2025-03-06T08:00:02.536" v="44" actId="15"/>
        <pc:sldMkLst>
          <pc:docMk/>
          <pc:sldMk cId="4244983926" sldId="552"/>
        </pc:sldMkLst>
      </pc:sldChg>
      <pc:sldChg chg="modNotesTx">
        <pc:chgData name="Audun Brunes" userId="988c7570-61ba-4b4d-9941-b8422b08f833" providerId="ADAL" clId="{D339EF9C-28C4-4172-8F65-FE713523D304}" dt="2025-03-06T08:05:12.347" v="117"/>
        <pc:sldMkLst>
          <pc:docMk/>
          <pc:sldMk cId="2533506747" sldId="581"/>
        </pc:sldMkLst>
      </pc:sldChg>
      <pc:sldChg chg="modNotesTx">
        <pc:chgData name="Audun Brunes" userId="988c7570-61ba-4b4d-9941-b8422b08f833" providerId="ADAL" clId="{D339EF9C-28C4-4172-8F65-FE713523D304}" dt="2025-03-06T08:11:22.810" v="248" actId="15"/>
        <pc:sldMkLst>
          <pc:docMk/>
          <pc:sldMk cId="2999761077" sldId="585"/>
        </pc:sldMkLst>
      </pc:sldChg>
      <pc:sldChg chg="modNotesTx">
        <pc:chgData name="Audun Brunes" userId="988c7570-61ba-4b4d-9941-b8422b08f833" providerId="ADAL" clId="{D339EF9C-28C4-4172-8F65-FE713523D304}" dt="2025-03-06T08:11:31.677" v="250"/>
        <pc:sldMkLst>
          <pc:docMk/>
          <pc:sldMk cId="189748546" sldId="588"/>
        </pc:sldMkLst>
      </pc:sldChg>
      <pc:sldChg chg="modNotesTx">
        <pc:chgData name="Audun Brunes" userId="988c7570-61ba-4b4d-9941-b8422b08f833" providerId="ADAL" clId="{D339EF9C-28C4-4172-8F65-FE713523D304}" dt="2025-03-06T08:00:22.216" v="48"/>
        <pc:sldMkLst>
          <pc:docMk/>
          <pc:sldMk cId="3562606483" sldId="589"/>
        </pc:sldMkLst>
      </pc:sldChg>
      <pc:sldChg chg="modNotesTx">
        <pc:chgData name="Audun Brunes" userId="988c7570-61ba-4b4d-9941-b8422b08f833" providerId="ADAL" clId="{D339EF9C-28C4-4172-8F65-FE713523D304}" dt="2025-03-06T08:02:24.133" v="116" actId="20577"/>
        <pc:sldMkLst>
          <pc:docMk/>
          <pc:sldMk cId="1753196521" sldId="602"/>
        </pc:sldMkLst>
      </pc:sldChg>
      <pc:sldChg chg="modNotesTx">
        <pc:chgData name="Audun Brunes" userId="988c7570-61ba-4b4d-9941-b8422b08f833" providerId="ADAL" clId="{D339EF9C-28C4-4172-8F65-FE713523D304}" dt="2025-03-06T08:00:14.104" v="46"/>
        <pc:sldMkLst>
          <pc:docMk/>
          <pc:sldMk cId="933251153" sldId="603"/>
        </pc:sldMkLst>
      </pc:sldChg>
      <pc:sldChg chg="modNotesTx">
        <pc:chgData name="Audun Brunes" userId="988c7570-61ba-4b4d-9941-b8422b08f833" providerId="ADAL" clId="{D339EF9C-28C4-4172-8F65-FE713523D304}" dt="2025-03-06T08:17:01.869" v="343" actId="114"/>
        <pc:sldMkLst>
          <pc:docMk/>
          <pc:sldMk cId="2193941791" sldId="604"/>
        </pc:sldMkLst>
      </pc:sldChg>
      <pc:sldChg chg="modNotesTx">
        <pc:chgData name="Audun Brunes" userId="988c7570-61ba-4b4d-9941-b8422b08f833" providerId="ADAL" clId="{D339EF9C-28C4-4172-8F65-FE713523D304}" dt="2025-03-06T08:22:23.456" v="443" actId="20577"/>
        <pc:sldMkLst>
          <pc:docMk/>
          <pc:sldMk cId="2467554632" sldId="605"/>
        </pc:sldMkLst>
      </pc:sldChg>
      <pc:sldChg chg="modNotesTx">
        <pc:chgData name="Audun Brunes" userId="988c7570-61ba-4b4d-9941-b8422b08f833" providerId="ADAL" clId="{D339EF9C-28C4-4172-8F65-FE713523D304}" dt="2025-03-06T08:23:41.764" v="453" actId="20577"/>
        <pc:sldMkLst>
          <pc:docMk/>
          <pc:sldMk cId="3060944594" sldId="607"/>
        </pc:sldMkLst>
      </pc:sldChg>
      <pc:sldChg chg="modNotes modNotesTx">
        <pc:chgData name="Audun Brunes" userId="988c7570-61ba-4b4d-9941-b8422b08f833" providerId="ADAL" clId="{D339EF9C-28C4-4172-8F65-FE713523D304}" dt="2025-03-06T08:10:35.363" v="231" actId="20577"/>
        <pc:sldMkLst>
          <pc:docMk/>
          <pc:sldMk cId="4214611270" sldId="610"/>
        </pc:sldMkLst>
      </pc:sldChg>
    </pc:docChg>
  </pc:docChgLst>
  <pc:docChgLst>
    <pc:chgData name="Audun Brunes" userId="S::audun.brunes@hel.oslo.kommune.no::988c7570-61ba-4b4d-9941-b8422b08f833" providerId="AD" clId="Web-{BC5431BF-073B-39BC-1C88-028643BD1F3F}"/>
    <pc:docChg chg="modSld">
      <pc:chgData name="Audun Brunes" userId="S::audun.brunes@hel.oslo.kommune.no::988c7570-61ba-4b4d-9941-b8422b08f833" providerId="AD" clId="Web-{BC5431BF-073B-39BC-1C88-028643BD1F3F}" dt="2025-03-06T08:46:30.594" v="1"/>
      <pc:docMkLst>
        <pc:docMk/>
      </pc:docMkLst>
      <pc:sldChg chg="modNotes">
        <pc:chgData name="Audun Brunes" userId="S::audun.brunes@hel.oslo.kommune.no::988c7570-61ba-4b4d-9941-b8422b08f833" providerId="AD" clId="Web-{BC5431BF-073B-39BC-1C88-028643BD1F3F}" dt="2025-03-06T08:46:30.594" v="1"/>
        <pc:sldMkLst>
          <pc:docMk/>
          <pc:sldMk cId="4214611270" sldId="6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06.03.2025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a:t>
            </a:fld>
            <a:endParaRPr lang="nb-NO"/>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i="1" dirty="0"/>
              <a:t>Gjennomgå det som står på siden.</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5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r>
              <a:rPr lang="nb-NO" b="1" dirty="0"/>
              <a:t>Kilder:</a:t>
            </a:r>
          </a:p>
          <a:p>
            <a:pPr algn="l" rtl="0" fontAlgn="base"/>
            <a:r>
              <a:rPr lang="en-US" b="0" i="0" u="none" strike="noStrike" dirty="0">
                <a:solidFill>
                  <a:srgbClr val="000000"/>
                </a:solidFill>
                <a:effectLst/>
                <a:latin typeface="Oslo Sans Office" panose="02000000000000000000" pitchFamily="2" charset="0"/>
              </a:rPr>
              <a:t>Mark A. Bellis, M. A., Wood, S., Hughes, K., Quigg, Z., &amp; Butler, N. (2023). </a:t>
            </a:r>
            <a:r>
              <a:rPr lang="en-US" b="0" i="1" u="none" strike="noStrike" dirty="0">
                <a:solidFill>
                  <a:srgbClr val="000000"/>
                </a:solidFill>
                <a:effectLst/>
                <a:latin typeface="Oslo Sans Office" panose="02000000000000000000" pitchFamily="2" charset="0"/>
              </a:rPr>
              <a:t>Tackling adverse childhood experiences (ACEs): State of the art and options for action</a:t>
            </a:r>
            <a:r>
              <a:rPr lang="en-US" b="0" i="0" u="none" strike="noStrike" dirty="0">
                <a:solidFill>
                  <a:srgbClr val="000000"/>
                </a:solidFill>
                <a:effectLst/>
                <a:latin typeface="Oslo Sans Office" panose="02000000000000000000" pitchFamily="2" charset="0"/>
              </a:rPr>
              <a:t>. Public Health Wales NHS Trust.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https://www.ljmu.ac.uk/-/media/phi-</a:t>
            </a:r>
            <a:r>
              <a:rPr lang="en-US" b="0" i="0" dirty="0">
                <a:solidFill>
                  <a:srgbClr val="444444"/>
                </a:solidFill>
                <a:effectLst/>
                <a:latin typeface="Oslo Sans Office" panose="02000000000000000000" pitchFamily="2" charset="0"/>
              </a:rPr>
              <a:t>​</a:t>
            </a:r>
            <a:r>
              <a:rPr lang="en-US" b="0" i="0" u="none" strike="noStrike" dirty="0">
                <a:solidFill>
                  <a:srgbClr val="000000"/>
                </a:solidFill>
                <a:effectLst/>
                <a:latin typeface="Oslo Sans Office" panose="02000000000000000000" pitchFamily="2" charset="0"/>
              </a:rPr>
              <a:t>reports/pdf/2023-01-state-of-the-art-report-eng.pdf</a:t>
            </a:r>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MS Shell Dlg 2" panose="020B0604030504040204" pitchFamily="34" charset="0"/>
              </a:rPr>
              <a:t>​</a:t>
            </a:r>
            <a:r>
              <a:rPr lang="en-US" b="0" i="0" dirty="0">
                <a:solidFill>
                  <a:srgbClr val="444444"/>
                </a:solidFill>
                <a:effectLst/>
                <a:latin typeface="MS Shell Dlg 2"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a:t>
            </a:r>
            <a:r>
              <a:rPr lang="en-US" b="0" i="0" dirty="0">
                <a:solidFill>
                  <a:srgbClr val="444444"/>
                </a:solidFill>
                <a:effectLst/>
                <a:latin typeface="MS Shell Dlg 2"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Oslo Sans Office"/>
              </a:rPr>
              <a:t>Scottish Government. (2023). </a:t>
            </a:r>
            <a:r>
              <a:rPr lang="en-US" b="0" i="1" u="none" strike="noStrike" dirty="0">
                <a:solidFill>
                  <a:srgbClr val="000000"/>
                </a:solidFill>
                <a:effectLst/>
                <a:latin typeface="Oslo Sans Office"/>
              </a:rPr>
              <a:t>Evidence review: Enablers and barriers to trauma-informed systems, </a:t>
            </a:r>
            <a:r>
              <a:rPr lang="en-US" b="0" i="1" u="none" strike="noStrike" err="1">
                <a:solidFill>
                  <a:srgbClr val="000000"/>
                </a:solidFill>
                <a:effectLst/>
                <a:latin typeface="Oslo Sans Office"/>
              </a:rPr>
              <a:t>organisations</a:t>
            </a:r>
            <a:r>
              <a:rPr lang="en-US" b="0" i="1" u="none" strike="noStrike" dirty="0">
                <a:solidFill>
                  <a:srgbClr val="000000"/>
                </a:solidFill>
                <a:effectLst/>
                <a:latin typeface="Oslo Sans Office"/>
              </a:rPr>
              <a:t> and workforces</a:t>
            </a:r>
            <a:r>
              <a:rPr lang="en-US" b="0" i="0" u="none" strike="noStrike" dirty="0">
                <a:solidFill>
                  <a:srgbClr val="000000"/>
                </a:solidFill>
                <a:effectLst/>
                <a:latin typeface="Oslo Sans Office"/>
              </a:rPr>
              <a:t>. APS Group Scotland. </a:t>
            </a:r>
            <a:r>
              <a:rPr lang="en-US" b="0" i="0" u="none" strike="noStrike" err="1">
                <a:solidFill>
                  <a:srgbClr val="000000"/>
                </a:solidFill>
                <a:effectLst/>
                <a:latin typeface="Oslo Sans Office"/>
              </a:rPr>
              <a:t>Tilgjengelig</a:t>
            </a:r>
            <a:r>
              <a:rPr lang="en-US" b="0" i="0" u="none" strike="noStrike" dirty="0">
                <a:solidFill>
                  <a:srgbClr val="000000"/>
                </a:solidFill>
                <a:effectLst/>
                <a:latin typeface="Oslo Sans Office"/>
              </a:rPr>
              <a:t> </a:t>
            </a:r>
            <a:r>
              <a:rPr lang="en-US" b="0" i="0" u="none" strike="noStrike" err="1">
                <a:solidFill>
                  <a:srgbClr val="000000"/>
                </a:solidFill>
                <a:effectLst/>
                <a:latin typeface="Oslo Sans Office"/>
              </a:rPr>
              <a:t>fra</a:t>
            </a:r>
            <a:r>
              <a:rPr lang="en-US" b="0" i="0" u="none" strike="noStrike" dirty="0">
                <a:solidFill>
                  <a:srgbClr val="000000"/>
                </a:solidFill>
                <a:effectLst/>
                <a:latin typeface="Oslo Sans Office"/>
              </a:rPr>
              <a:t>: https://www.gov.scot/publications/evidence-review-enablers-barriers-trauma-</a:t>
            </a:r>
            <a:r>
              <a:rPr lang="en-US" b="0" i="0" dirty="0">
                <a:solidFill>
                  <a:srgbClr val="444444"/>
                </a:solidFill>
                <a:effectLst/>
                <a:latin typeface="Oslo Sans Office"/>
              </a:rPr>
              <a:t>​</a:t>
            </a:r>
            <a:r>
              <a:rPr lang="en-US" b="0" i="0" u="none" strike="noStrike" dirty="0">
                <a:solidFill>
                  <a:srgbClr val="000000"/>
                </a:solidFill>
                <a:effectLst/>
                <a:latin typeface="Oslo Sans Office"/>
              </a:rPr>
              <a:t>informed-systems-</a:t>
            </a:r>
            <a:r>
              <a:rPr lang="en-US" b="0" i="0" u="none" strike="noStrike" dirty="0" err="1">
                <a:solidFill>
                  <a:srgbClr val="000000"/>
                </a:solidFill>
                <a:effectLst/>
                <a:latin typeface="Oslo Sans Office"/>
              </a:rPr>
              <a:t>organisations</a:t>
            </a:r>
            <a:r>
              <a:rPr lang="en-US" b="0" i="0" u="none" strike="noStrike" dirty="0">
                <a:solidFill>
                  <a:srgbClr val="000000"/>
                </a:solidFill>
                <a:effectLst/>
                <a:latin typeface="Oslo Sans Office"/>
              </a:rPr>
              <a:t>-workforces/</a:t>
            </a:r>
            <a:endParaRPr lang="en-US" b="0" i="0" dirty="0">
              <a:solidFill>
                <a:srgbClr val="444444"/>
              </a:solidFill>
              <a:effectLst/>
              <a:latin typeface="Oslo Sans Office"/>
            </a:endParaRP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F7F3-16F1-6C51-7A9E-7CCB4867FD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1D89D40-9707-20FD-4966-D107287CD71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9F630-87C2-D01D-E193-E1B063DF93AF}"/>
              </a:ext>
            </a:extLst>
          </p:cNvPr>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2A9FFA45-9090-1184-7FEF-A6ADD78FE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5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I dette kapittelet skal vi se nærmere på traumer og barndomsbelastninger med utgangspunkt i hjernen, gener og motstandskraft. </a:t>
            </a:r>
          </a:p>
        </p:txBody>
      </p:sp>
      <p:sp>
        <p:nvSpPr>
          <p:cNvPr id="4" name="Plassholder for lysbildenummer 3"/>
          <p:cNvSpPr>
            <a:spLocks noGrp="1"/>
          </p:cNvSpPr>
          <p:nvPr>
            <p:ph type="sldNum" sz="quarter" idx="5"/>
          </p:nvPr>
        </p:nvSpPr>
        <p:spPr/>
        <p:txBody>
          <a:bodyPr/>
          <a:lstStyle/>
          <a:p>
            <a:fld id="{EC60A5B2-91CD-4146-9B49-EF5927961BCD}" type="slidenum">
              <a:rPr lang="nb-NO" smtClean="0"/>
              <a:t>13</a:t>
            </a:fld>
            <a:endParaRPr lang="nb-NO"/>
          </a:p>
        </p:txBody>
      </p:sp>
    </p:spTree>
    <p:extLst>
      <p:ext uri="{BB962C8B-B14F-4D97-AF65-F5344CB8AC3E}">
        <p14:creationId xmlns:p14="http://schemas.microsoft.com/office/powerpoint/2010/main" val="3077097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indent="-171450">
              <a:lnSpc>
                <a:spcPct val="90000"/>
              </a:lnSpc>
              <a:buFont typeface="Arial" panose="020B0604020202020204" pitchFamily="34" charset="0"/>
              <a:buChar char="•"/>
            </a:pPr>
            <a:r>
              <a:rPr lang="nb-NO" b="0" dirty="0"/>
              <a:t>NEAR –vitenskap (nevrobiologi, epigenetikk, barndomsbelastninger og resiliens) gir en helhetlig forståelse av hvordan traumer og resiliens påvirker helse.</a:t>
            </a:r>
          </a:p>
          <a:p>
            <a:pPr marL="171450" indent="-171450">
              <a:lnSpc>
                <a:spcPct val="90000"/>
              </a:lnSpc>
              <a:buFont typeface="Arial" panose="020B0604020202020204" pitchFamily="34" charset="0"/>
              <a:buChar char="•"/>
            </a:pPr>
            <a:r>
              <a:rPr lang="nb-NO" b="0" dirty="0"/>
              <a:t>Vi skal se nærmere på hvert av begrepene og se på hvordan og hvorfor. </a:t>
            </a:r>
          </a:p>
          <a:p>
            <a:pPr marL="0" indent="0">
              <a:lnSpc>
                <a:spcPct val="90000"/>
              </a:lnSpc>
              <a:buFont typeface="Arial" panose="020B0604020202020204" pitchFamily="34" charset="0"/>
              <a:buNone/>
            </a:pPr>
            <a:endParaRPr lang="nb-NO" b="0" dirty="0"/>
          </a:p>
          <a:p>
            <a:pPr marL="171450" indent="-171450">
              <a:lnSpc>
                <a:spcPct val="90000"/>
              </a:lnSpc>
              <a:buFont typeface="Arial" panose="020B0604020202020204" pitchFamily="34" charset="0"/>
              <a:buChar cha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14</a:t>
            </a:fld>
            <a:endParaRPr lang="nb-NO"/>
          </a:p>
        </p:txBody>
      </p:sp>
    </p:spTree>
    <p:extLst>
      <p:ext uri="{BB962C8B-B14F-4D97-AF65-F5344CB8AC3E}">
        <p14:creationId xmlns:p14="http://schemas.microsoft.com/office/powerpoint/2010/main" val="421711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lnSpc>
                <a:spcPct val="90000"/>
              </a:lnSpc>
              <a:buFont typeface="Arial" panose="020B0604020202020204" pitchFamily="34" charset="0"/>
              <a:buChar char="•"/>
            </a:pPr>
            <a:r>
              <a:rPr lang="nb-NO" b="0" dirty="0"/>
              <a:t>Nevrobiologi er en gren av naturvitenskapen som studerer nervesystemet, og hvordan nerveceller kommuniserer med hverandre. </a:t>
            </a:r>
          </a:p>
          <a:p>
            <a:pPr marL="171450" indent="-171450">
              <a:lnSpc>
                <a:spcPct val="90000"/>
              </a:lnSpc>
              <a:buFont typeface="Arial" panose="020B0604020202020204" pitchFamily="34" charset="0"/>
              <a:buChar char="•"/>
            </a:pPr>
            <a:r>
              <a:rPr lang="nb-NO" b="0" dirty="0"/>
              <a:t>Nevrobiologi gir oss informasjon om hvordan toksisk stress, barndomsbelastninger, livsbelastninger og traumer påvirker hvordan hjernen vår utvikler seg og fungerer:</a:t>
            </a:r>
          </a:p>
          <a:p>
            <a:pPr marL="171450" indent="-171450">
              <a:lnSpc>
                <a:spcPct val="90000"/>
              </a:lnSpc>
              <a:buFont typeface="Arial" panose="020B0604020202020204" pitchFamily="34" charset="0"/>
              <a:buChar char="•"/>
            </a:pPr>
            <a:r>
              <a:rPr lang="nb-NO" b="0" dirty="0"/>
              <a:t>Traumer kan føre til fysiske endringer i hjernen, spesielt i områder </a:t>
            </a:r>
          </a:p>
          <a:p>
            <a:pPr marL="628650" lvl="1" indent="-171450">
              <a:lnSpc>
                <a:spcPct val="90000"/>
              </a:lnSpc>
              <a:buFont typeface="Arial" panose="020B0604020202020204" pitchFamily="34" charset="0"/>
              <a:buChar char="•"/>
            </a:pPr>
            <a:r>
              <a:rPr lang="nb-NO" b="0" dirty="0"/>
              <a:t>som er involvert i fryktrespons, </a:t>
            </a:r>
          </a:p>
          <a:p>
            <a:pPr marL="628650" lvl="1" indent="-171450">
              <a:lnSpc>
                <a:spcPct val="90000"/>
              </a:lnSpc>
              <a:buFont typeface="Arial" panose="020B0604020202020204" pitchFamily="34" charset="0"/>
              <a:buChar char="•"/>
            </a:pPr>
            <a:r>
              <a:rPr lang="nb-NO" b="0" dirty="0"/>
              <a:t>som er viktig for hukommelse, og </a:t>
            </a:r>
          </a:p>
          <a:p>
            <a:pPr marL="628650" lvl="1" indent="-171450">
              <a:lnSpc>
                <a:spcPct val="90000"/>
              </a:lnSpc>
              <a:buFont typeface="Arial" panose="020B0604020202020204" pitchFamily="34" charset="0"/>
              <a:buChar char="•"/>
            </a:pPr>
            <a:r>
              <a:rPr lang="nb-NO" b="0" dirty="0"/>
              <a:t>som er ansvarlig for beslutningstaking og regulering av følelser.</a:t>
            </a:r>
          </a:p>
          <a:p>
            <a:pPr marL="171450" lvl="2" indent="-171450" algn="l" defTabSz="914400" rtl="0" eaLnBrk="1" latinLnBrk="0" hangingPunct="1">
              <a:lnSpc>
                <a:spcPct val="90000"/>
              </a:lnSpc>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Traumer kan føre til at hjernen blir mer følsom for frykt og stress. </a:t>
            </a:r>
          </a:p>
          <a:p>
            <a:pPr marL="171450" lvl="2" indent="-171450" algn="l" defTabSz="914400" rtl="0" eaLnBrk="1" latinLnBrk="0" hangingPunct="1">
              <a:lnSpc>
                <a:spcPct val="90000"/>
              </a:lnSpc>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Vi skal se nærmere på hvordan hjernen påvirkes i neste kapittel.</a:t>
            </a:r>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endParaRPr lang="nb-NO" b="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15</a:t>
            </a:fld>
            <a:endParaRPr lang="nb-NO"/>
          </a:p>
        </p:txBody>
      </p:sp>
    </p:spTree>
    <p:extLst>
      <p:ext uri="{BB962C8B-B14F-4D97-AF65-F5344CB8AC3E}">
        <p14:creationId xmlns:p14="http://schemas.microsoft.com/office/powerpoint/2010/main" val="3831383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Traumer kan føre til </a:t>
            </a:r>
            <a:r>
              <a:rPr lang="nb-NO" i="1" dirty="0"/>
              <a:t>epigenetiske endringer.</a:t>
            </a:r>
          </a:p>
          <a:p>
            <a:pPr marL="171450" indent="-171450">
              <a:lnSpc>
                <a:spcPct val="90000"/>
              </a:lnSpc>
              <a:buFont typeface="Arial" panose="020B0604020202020204" pitchFamily="34" charset="0"/>
              <a:buChar char="•"/>
            </a:pPr>
            <a:r>
              <a:rPr lang="nb-NO" b="0" i="1" dirty="0"/>
              <a:t>Epigenetikk </a:t>
            </a:r>
            <a:r>
              <a:rPr lang="nb-NO" b="0" dirty="0"/>
              <a:t>er studiet av hvordan miljøfaktorer kan påvirke genuttrykket uten å endre selve DNA-sekvensen. </a:t>
            </a:r>
          </a:p>
          <a:p>
            <a:pPr marL="171450" indent="-171450">
              <a:lnSpc>
                <a:spcPct val="90000"/>
              </a:lnSpc>
              <a:buFont typeface="Arial" panose="020B0604020202020204" pitchFamily="34" charset="0"/>
              <a:buChar char="•"/>
            </a:pPr>
            <a:r>
              <a:rPr lang="nb-NO" b="0" dirty="0"/>
              <a:t>Dette innebærer at gener kan slås av og på basert på påvirkninger som kosthold, stress, søvn og fysisk aktivitet.</a:t>
            </a:r>
          </a:p>
          <a:p>
            <a:pPr marL="628650" lvl="1" indent="-171450">
              <a:lnSpc>
                <a:spcPct val="90000"/>
              </a:lnSpc>
              <a:buFont typeface="Arial" panose="020B0604020202020204" pitchFamily="34" charset="0"/>
              <a:buChar char="•"/>
            </a:pPr>
            <a:endParaRPr lang="nb-NO" b="0" dirty="0"/>
          </a:p>
          <a:p>
            <a:pPr marL="171450" lvl="1" indent="-171450" algn="l" defTabSz="914400" rtl="0" eaLnBrk="1" latinLnBrk="0" hangingPunct="1">
              <a:lnSpc>
                <a:spcPct val="90000"/>
              </a:lnSpc>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Epigenetiske endringer er arvelige, men reversible, og de kan ha betydelige effekter på helse og atferd.</a:t>
            </a:r>
          </a:p>
          <a:p>
            <a:pPr marL="171450" indent="-171450">
              <a:lnSpc>
                <a:spcPct val="90000"/>
              </a:lnSpc>
              <a:buFont typeface="Arial" panose="020B0604020202020204" pitchFamily="34" charset="0"/>
              <a:buChar char="•"/>
            </a:pPr>
            <a:r>
              <a:rPr lang="nb-NO" b="0" dirty="0"/>
              <a:t>Epigenetikk hjelper oss å forstå hvordan toksisk stress og barndomsbelastinger overføres og oppleves på tvers av generasjoner.</a:t>
            </a:r>
          </a:p>
          <a:p>
            <a:pPr marL="171450" indent="-171450">
              <a:lnSpc>
                <a:spcPct val="90000"/>
              </a:lnSpc>
              <a:buFont typeface="Arial" panose="020B0604020202020204" pitchFamily="34" charset="0"/>
              <a:buChar char="•"/>
            </a:pPr>
            <a:r>
              <a:rPr lang="nb-NO" b="0" dirty="0"/>
              <a:t>For eksempel kan alvorlige barndomsbelastninger sette “epigenetiske merker” på gener som er involvert i stressrespons og emosjonell regulering. </a:t>
            </a:r>
          </a:p>
          <a:p>
            <a:pPr marL="62865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nb-NO" b="0" dirty="0"/>
              <a:t>Disse merkene kan gjøre individer mer sårbare for psykiske lidelser som angst og depresjon senere i livet.</a:t>
            </a:r>
          </a:p>
          <a:p>
            <a:pPr marL="171450" indent="-171450">
              <a:lnSpc>
                <a:spcPct val="90000"/>
              </a:lnSpc>
              <a:buFont typeface="Arial" panose="020B0604020202020204" pitchFamily="34" charset="0"/>
              <a:buChar char="•"/>
            </a:pPr>
            <a:endParaRPr lang="nb-NO" b="0" dirty="0"/>
          </a:p>
          <a:p>
            <a:pPr marL="171450" indent="-171450">
              <a:lnSpc>
                <a:spcPct val="90000"/>
              </a:lnSpc>
              <a:buFont typeface="Arial" panose="020B0604020202020204" pitchFamily="34" charset="0"/>
              <a:buChar char="•"/>
            </a:pPr>
            <a:r>
              <a:rPr lang="nb-NO" b="0" dirty="0"/>
              <a:t>Epigenetikk kan hjelpe oss å forstå mer om historiske traumer – at store belastninger og traumer opplevd av én generasjon kan overføres til nye generasjoner.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16</a:t>
            </a:fld>
            <a:endParaRPr lang="nb-NO"/>
          </a:p>
        </p:txBody>
      </p:sp>
    </p:spTree>
    <p:extLst>
      <p:ext uri="{BB962C8B-B14F-4D97-AF65-F5344CB8AC3E}">
        <p14:creationId xmlns:p14="http://schemas.microsoft.com/office/powerpoint/2010/main" val="1627830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Opplevelser i barndommen, både positive og negative, har vist seg å ha livslange konsekvenser.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Barndomsbelastninger (ACEs) omfatter å oppleve eller være vitne til vold i nære relasjoner, misbruk, omsorgssvikt, vold i samfunnet, rasisme, fattigdom eller annen dysfunksjon i hjemmet i barnets tidligste leveår.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er viktig å huske på at det også finnes beskyttende faktorer som kan motvirke den negative påvirkningen.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Resiliens handler om evnen til å håndtere stress og katastrofer, og at vi er motstandsdyktige overfor psykiske problemer.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Her spiller genetikk, temperament og mange andre forhold inn.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Hvilke gener som skrur seg på, handler også om hvilke situasjoner som trigger dem. </a:t>
            </a: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Forskning viser at noen barn utvikler resiliens, eller evnen til å overvinne alvorlige vanskeligheter, mens andre ikke gjør det.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Å forstå hvorfor noen barn klarer seg godt til tross for alvorlige barndomsbelastninger er viktig for å lykkes med forebygging.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se nærmere på resiliens senere i presentasjonen.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Center on the Developing Child. (</a:t>
            </a:r>
            <a:r>
              <a:rPr lang="en-US" b="0" i="0" u="none" baseline="0" dirty="0" err="1"/>
              <a:t>i.d.</a:t>
            </a:r>
            <a:r>
              <a:rPr lang="en-US" b="0" i="0" u="none" baseline="0" dirty="0"/>
              <a:t>). </a:t>
            </a:r>
            <a:r>
              <a:rPr kumimoji="0" lang="nb-NO" sz="1200" b="0" i="1"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Resilience</a:t>
            </a: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a:t>
            </a: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Harvard </a:t>
            </a:r>
            <a:r>
              <a:rPr kumimoji="0" lang="nb-NO" sz="1200" b="0" i="0"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University</a:t>
            </a: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Tilgjengelig fra: https://developingchild.harvard.edu/science/key-concepts/resilience/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Frank, K. (</a:t>
            </a:r>
            <a:r>
              <a:rPr kumimoji="0" lang="nb-NO" sz="1200" b="0" i="0"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i.d</a:t>
            </a: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a:t>
            </a: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Hva er </a:t>
            </a:r>
            <a:r>
              <a:rPr kumimoji="0" lang="nb-NO" sz="1200" b="0" i="1"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resilience</a:t>
            </a: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a:t>
            </a: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Psykologforeningen.no. Tilgjengelig fra. https://www.psykologforeningen.no/fag-og-politikk/psykisk-helse/psykologiske-temaer/hva-er-resiliens </a:t>
            </a:r>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17</a:t>
            </a:fld>
            <a:endParaRPr lang="nb-NO"/>
          </a:p>
        </p:txBody>
      </p:sp>
    </p:spTree>
    <p:extLst>
      <p:ext uri="{BB962C8B-B14F-4D97-AF65-F5344CB8AC3E}">
        <p14:creationId xmlns:p14="http://schemas.microsoft.com/office/powerpoint/2010/main" val="641539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Å utvikle en grunnleggende forståelse av NEAR-vitenskap er viktig når vi skal forstå og bruke traumeinformert praksis.</a:t>
            </a:r>
          </a:p>
          <a:p>
            <a:pPr marL="171450" indent="-171450">
              <a:buFont typeface="Arial" panose="020B0604020202020204" pitchFamily="34" charset="0"/>
              <a:buChar char="•"/>
            </a:pPr>
            <a:r>
              <a:rPr lang="nb-NO" b="0" dirty="0"/>
              <a:t>Det gir oss som enkeltpersoner, kollegaer og samfunn kunnskap og innsikt som gir et helhetlig, evidensbasert perspektiv på traumer og livsbelastninger. </a:t>
            </a:r>
          </a:p>
          <a:p>
            <a:pPr marL="171450" indent="-171450">
              <a:buFont typeface="Arial" panose="020B0604020202020204" pitchFamily="34" charset="0"/>
              <a:buChar char="•"/>
            </a:pPr>
            <a:r>
              <a:rPr lang="nb-NO" b="0" dirty="0"/>
              <a:t>Dette kan hjelpe oss å forstå hvorfor traumebevisst praksis er relevant, hjelpe oss å ta bedre informerte beslutninger i gjennomføringen, og til å øke effekten av arbeidet. </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18</a:t>
            </a:fld>
            <a:endParaRPr lang="nb-NO"/>
          </a:p>
        </p:txBody>
      </p:sp>
    </p:spTree>
    <p:extLst>
      <p:ext uri="{BB962C8B-B14F-4D97-AF65-F5344CB8AC3E}">
        <p14:creationId xmlns:p14="http://schemas.microsoft.com/office/powerpoint/2010/main" val="8626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indent="0">
              <a:buFont typeface="Arial,Sans-Serif"/>
              <a:buNone/>
            </a:pPr>
            <a:r>
              <a:rPr lang="nb-NO" b="0" i="1" dirty="0"/>
              <a:t>Vis filmen ved å klikke på lenken i siden. Gjør den klar i nettleser på forhånd slik at du unngår å vise reklame først. </a:t>
            </a:r>
          </a:p>
          <a:p>
            <a:pPr marL="0" lvl="1" indent="0">
              <a:buFont typeface="Arial,Sans-Serif"/>
              <a:buNone/>
            </a:pPr>
            <a:endParaRPr lang="nb-NO" b="1" dirty="0"/>
          </a:p>
          <a:p>
            <a:pPr marL="0" indent="0">
              <a:buFont typeface="Arial" panose="020B0604020202020204" pitchFamily="34" charset="0"/>
              <a:buNone/>
            </a:pPr>
            <a:r>
              <a:rPr lang="nb-NO" b="1" dirty="0"/>
              <a:t>Manus:</a:t>
            </a:r>
          </a:p>
          <a:p>
            <a:r>
              <a:rPr lang="nb-NO" i="1" dirty="0"/>
              <a:t>Oppsummering etter filmen.</a:t>
            </a:r>
          </a:p>
          <a:p>
            <a:endParaRPr lang="nb-NO" i="1" dirty="0"/>
          </a:p>
          <a:p>
            <a:pPr marL="171450" indent="-171450">
              <a:buFont typeface="Arial" panose="020B0604020202020204" pitchFamily="34" charset="0"/>
              <a:buChar char="•"/>
            </a:pPr>
            <a:r>
              <a:rPr lang="nb-NO" i="0" dirty="0"/>
              <a:t>Levekårsutfordringer kommer til uttrykk på mange måter. Alle kan bidra til at barn føler seg trygge og inkluderte. </a:t>
            </a:r>
          </a:p>
          <a:p>
            <a:endParaRPr lang="nb-NO" dirty="0"/>
          </a:p>
          <a:p>
            <a:r>
              <a:rPr lang="nb-NO" b="1" dirty="0"/>
              <a:t>Kilder:</a:t>
            </a:r>
          </a:p>
          <a:p>
            <a:r>
              <a:rPr lang="nb-NO" b="0" i="0" u="none" strike="noStrike" baseline="0" dirty="0" err="1">
                <a:effectLst/>
                <a:latin typeface="YouTube Noto"/>
              </a:rPr>
              <a:t>Bufdir</a:t>
            </a:r>
            <a:r>
              <a:rPr lang="nb-NO" b="0" i="0" u="none" strike="noStrike" baseline="0" dirty="0">
                <a:effectLst/>
                <a:latin typeface="YouTube Noto"/>
              </a:rPr>
              <a:t>. (2017, 8. juni). </a:t>
            </a:r>
            <a:r>
              <a:rPr lang="nb-NO" b="0" i="1" u="none" strike="noStrike" baseline="0" dirty="0">
                <a:effectLst/>
                <a:latin typeface="YouTube Noto"/>
              </a:rPr>
              <a:t>The </a:t>
            </a:r>
            <a:r>
              <a:rPr lang="nb-NO" b="0" i="1" u="none" strike="noStrike" baseline="0" dirty="0" err="1">
                <a:effectLst/>
                <a:latin typeface="YouTube Noto"/>
              </a:rPr>
              <a:t>lunchbox</a:t>
            </a:r>
            <a:r>
              <a:rPr lang="nb-NO" b="0" i="0" u="none" strike="noStrike" baseline="0" dirty="0">
                <a:effectLst/>
                <a:latin typeface="YouTube Noto"/>
              </a:rPr>
              <a:t> [Video]. https://youtu.be/pYHZhoESs_8</a:t>
            </a:r>
          </a:p>
          <a:p>
            <a:endParaRPr lang="nb-NO" b="0" i="1" u="none" strike="noStrike" baseline="0" dirty="0">
              <a:effectLst/>
              <a:latin typeface="YouTube Noto"/>
            </a:endParaRPr>
          </a:p>
          <a:p>
            <a:endParaRPr lang="nb-NO" b="0" i="0" u="none" strike="noStrike" dirty="0">
              <a:effectLst/>
              <a:latin typeface="YouTube Noto"/>
            </a:endParaRPr>
          </a:p>
          <a:p>
            <a:endParaRPr lang="nb-NO" b="1"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19</a:t>
            </a:fld>
            <a:endParaRPr lang="nb-NO"/>
          </a:p>
        </p:txBody>
      </p:sp>
    </p:spTree>
    <p:extLst>
      <p:ext uri="{BB962C8B-B14F-4D97-AF65-F5344CB8AC3E}">
        <p14:creationId xmlns:p14="http://schemas.microsoft.com/office/powerpoint/2010/main" val="314490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det som står på siden.</a:t>
            </a:r>
          </a:p>
          <a:p>
            <a:endParaRPr lang="nb-NO" dirty="0"/>
          </a:p>
          <a:p>
            <a:r>
              <a:rPr lang="nb-NO" b="1" dirty="0"/>
              <a:t>Kilder:</a:t>
            </a:r>
          </a:p>
          <a:p>
            <a:pPr marL="0" indent="0">
              <a:buFont typeface="Arial" panose="020B0604020202020204" pitchFamily="34" charset="0"/>
              <a:buNone/>
            </a:pPr>
            <a:r>
              <a:rPr lang="en-US" b="0" i="0" u="none" baseline="0" dirty="0"/>
              <a:t>Marris, W. (2023). </a:t>
            </a:r>
            <a:r>
              <a:rPr lang="en-US" b="0" i="1" u="none" baseline="0" dirty="0"/>
              <a:t>Wisdom from the Fields of Neuroscience, Epigenetics, ACEs &amp; Resilience (NEAR Science)</a:t>
            </a:r>
            <a:r>
              <a:rPr lang="en-US" b="0" i="0" u="none" baseline="0" dirty="0"/>
              <a:t>. </a:t>
            </a:r>
            <a:r>
              <a:rPr lang="en-US" b="0" i="0" u="none" baseline="0" dirty="0" err="1"/>
              <a:t>Campain</a:t>
            </a:r>
            <a:r>
              <a:rPr lang="en-US" b="0" i="0" u="none" baseline="0" dirty="0"/>
              <a:t> for Trauma-informed Policy and Practice. </a:t>
            </a:r>
            <a:r>
              <a:rPr lang="en-US" b="0" i="0" u="none" baseline="0" dirty="0" err="1"/>
              <a:t>Tilgjengelig</a:t>
            </a:r>
            <a:r>
              <a:rPr lang="en-US" b="0" i="0" u="none" baseline="0" dirty="0"/>
              <a:t> </a:t>
            </a:r>
            <a:r>
              <a:rPr lang="en-US" b="0" i="0" u="none" baseline="0" dirty="0" err="1"/>
              <a:t>fra</a:t>
            </a:r>
            <a:r>
              <a:rPr lang="en-US" b="0" i="0" u="none" baseline="0" dirty="0"/>
              <a:t>: </a:t>
            </a:r>
          </a:p>
          <a:p>
            <a:pPr marL="457200" lvl="1" indent="0">
              <a:buFont typeface="Arial" panose="020B0604020202020204" pitchFamily="34" charset="0"/>
              <a:buNone/>
            </a:pPr>
            <a:r>
              <a:rPr lang="en-US" b="0" i="0" u="none" baseline="0" dirty="0"/>
              <a:t>https://www.ctipp.org/post/wisdom-from-the-fields-of-neuroscience-epigenetics-aces-resilience</a:t>
            </a:r>
          </a:p>
          <a:p>
            <a:pPr marL="0" indent="0">
              <a:buFont typeface="Arial" panose="020B0604020202020204" pitchFamily="34" charset="0"/>
              <a:buNone/>
            </a:pPr>
            <a:endParaRPr lang="en-US" b="0" i="1" u="none" baseline="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Angi hvor lang pausen skal være.</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21</a:t>
            </a:fld>
            <a:endParaRPr lang="nb-NO"/>
          </a:p>
        </p:txBody>
      </p:sp>
    </p:spTree>
    <p:extLst>
      <p:ext uri="{BB962C8B-B14F-4D97-AF65-F5344CB8AC3E}">
        <p14:creationId xmlns:p14="http://schemas.microsoft.com/office/powerpoint/2010/main" val="829334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lære mer om skadelig stress, og hvordan dette påvirker hjernen vår.</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22</a:t>
            </a:fld>
            <a:endParaRPr lang="nb-NO"/>
          </a:p>
        </p:txBody>
      </p:sp>
    </p:spTree>
    <p:extLst>
      <p:ext uri="{BB962C8B-B14F-4D97-AF65-F5344CB8AC3E}">
        <p14:creationId xmlns:p14="http://schemas.microsoft.com/office/powerpoint/2010/main" val="2853801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b="0" dirty="0"/>
              <a:t>Stress påvirker kroppen vår på flere måter.</a:t>
            </a:r>
          </a:p>
          <a:p>
            <a:pPr marL="171450" indent="-171450">
              <a:buFont typeface="Arial" panose="020B0604020202020204" pitchFamily="34" charset="0"/>
              <a:buChar char="•"/>
            </a:pPr>
            <a:r>
              <a:rPr lang="nb-NO" dirty="0"/>
              <a:t>Når vi blir stresset, setter kroppen i gang ulike reaksjoner for å hjelpe oss å takle situasjonen.</a:t>
            </a:r>
          </a:p>
          <a:p>
            <a:pPr marL="628650" lvl="1" indent="-171450">
              <a:buFont typeface="Arial" panose="020B0604020202020204" pitchFamily="34" charset="0"/>
              <a:buChar char="•"/>
            </a:pPr>
            <a:r>
              <a:rPr lang="nb-NO" b="1" dirty="0"/>
              <a:t>Adrenalin</a:t>
            </a:r>
            <a:r>
              <a:rPr lang="nb-NO" dirty="0"/>
              <a:t> frigjøres ved akutt stress. Det gir oss rask energi og øker blodtilførselen til viktige organer, slik at vi kan reagere raskt.</a:t>
            </a:r>
          </a:p>
          <a:p>
            <a:pPr marL="628650" lvl="1" indent="-171450">
              <a:buFont typeface="Arial" panose="020B0604020202020204" pitchFamily="34" charset="0"/>
              <a:buChar char="•"/>
            </a:pPr>
            <a:r>
              <a:rPr lang="nb-NO" b="1" dirty="0"/>
              <a:t>Kortisol</a:t>
            </a:r>
            <a:r>
              <a:rPr lang="nb-NO" dirty="0"/>
              <a:t> hjelper oss også å håndtere stress. Når det slås av raskt, kan det gi energi, styrke hukommelsen og aktivere immunforsvaret.</a:t>
            </a:r>
          </a:p>
          <a:p>
            <a:pPr marL="171450" lvl="0" indent="-171450">
              <a:buFont typeface="Arial" panose="020B0604020202020204" pitchFamily="34" charset="0"/>
              <a:buChar char="•"/>
            </a:pPr>
            <a:r>
              <a:rPr lang="nb-NO" dirty="0"/>
              <a:t>Hvis kroppen produserer for mye kortisol over lang tid, kan det svekke immunforsvaret, gi dårligere hukommelse og føre til helseproblemer.</a:t>
            </a:r>
          </a:p>
          <a:p>
            <a:pPr marL="171450" lvl="0" indent="-171450">
              <a:buFont typeface="Arial" panose="020B0604020202020204" pitchFamily="34" charset="0"/>
              <a:buChar char="•"/>
            </a:pPr>
            <a:r>
              <a:rPr lang="nb-NO" dirty="0"/>
              <a:t>For barn kan langvarig stress være ekstra skadelig. Høyt kortisolnivå over tid kan endre nervesystemet og hjernefunksjonen, noe som påvirker både læring og helse både som barn og voksen.</a:t>
            </a:r>
          </a:p>
          <a:p>
            <a:endParaRPr lang="nb-NO" dirty="0"/>
          </a:p>
          <a:p>
            <a:r>
              <a:rPr lang="nb-NO" b="1" dirty="0"/>
              <a:t>Kilder:</a:t>
            </a:r>
          </a:p>
          <a:p>
            <a:r>
              <a:rPr lang="en-US" b="0" i="0" u="none" baseline="0" dirty="0"/>
              <a:t>National Scientific Council of the Developing Child. (2014). </a:t>
            </a:r>
            <a:r>
              <a:rPr lang="en-US" b="0" i="1" u="none" baseline="0" dirty="0"/>
              <a:t>Excessive stress disrupts the architecture of the developing brain. Working paper 3</a:t>
            </a:r>
            <a:r>
              <a:rPr lang="en-US" b="0" i="0" u="none" baseline="0" dirty="0"/>
              <a:t>. Center on the Developing Child, Harvard University. </a:t>
            </a:r>
          </a:p>
          <a:p>
            <a:pPr lvl="1"/>
            <a:r>
              <a:rPr lang="en-US" b="0" i="0" u="none" baseline="0" dirty="0" err="1"/>
              <a:t>Tilgjengelig</a:t>
            </a:r>
            <a:r>
              <a:rPr lang="en-US" b="0" i="0" u="none" baseline="0" dirty="0"/>
              <a:t> </a:t>
            </a:r>
            <a:r>
              <a:rPr lang="en-US" b="0" i="0" u="none" baseline="0" dirty="0" err="1"/>
              <a:t>fra</a:t>
            </a:r>
            <a:r>
              <a:rPr lang="en-US" b="0" i="0" u="none" baseline="0" dirty="0"/>
              <a:t>: https://harvardcenter.wpenginepowered.com/wp-content/uploads/2005/05/Stress_Disrupts_Architecture_Developing_Brain-1.pdf</a:t>
            </a:r>
          </a:p>
          <a:p>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23</a:t>
            </a:fld>
            <a:endParaRPr lang="nb-NO"/>
          </a:p>
        </p:txBody>
      </p:sp>
    </p:spTree>
    <p:extLst>
      <p:ext uri="{BB962C8B-B14F-4D97-AF65-F5344CB8AC3E}">
        <p14:creationId xmlns:p14="http://schemas.microsoft.com/office/powerpoint/2010/main" val="976224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Vi snakket i forrige kapittel om nevrobiologi, som kan lære oss hvordan noen sentrale deler av hjernen vår påvirkes av langvarig eller toksisk stress og traumer.</a:t>
            </a:r>
          </a:p>
          <a:p>
            <a:pPr marL="171450" indent="-171450">
              <a:buFont typeface="Arial" panose="020B0604020202020204" pitchFamily="34" charset="0"/>
              <a:buChar char="•"/>
            </a:pPr>
            <a:r>
              <a:rPr lang="en-US" i="0" dirty="0"/>
              <a:t>Amygdala er </a:t>
            </a:r>
            <a:r>
              <a:rPr lang="en-US" i="0" dirty="0" err="1"/>
              <a:t>som</a:t>
            </a:r>
            <a:r>
              <a:rPr lang="en-US" i="0" dirty="0"/>
              <a:t> </a:t>
            </a:r>
            <a:r>
              <a:rPr lang="en-US" i="0" dirty="0" err="1"/>
              <a:t>hjernens</a:t>
            </a:r>
            <a:r>
              <a:rPr lang="en-US" i="0" dirty="0"/>
              <a:t> “</a:t>
            </a:r>
            <a:r>
              <a:rPr lang="en-US" i="0" dirty="0" err="1"/>
              <a:t>røykvarsler</a:t>
            </a:r>
            <a:r>
              <a:rPr lang="en-US" i="0" dirty="0"/>
              <a:t>”, </a:t>
            </a:r>
            <a:r>
              <a:rPr lang="en-US" i="0" dirty="0" err="1"/>
              <a:t>og</a:t>
            </a:r>
            <a:r>
              <a:rPr lang="en-US" i="0" dirty="0"/>
              <a:t> spiller </a:t>
            </a:r>
            <a:r>
              <a:rPr lang="en-US" i="0" dirty="0" err="1"/>
              <a:t>en</a:t>
            </a:r>
            <a:r>
              <a:rPr lang="en-US" i="0" dirty="0"/>
              <a:t> </a:t>
            </a:r>
            <a:r>
              <a:rPr lang="en-US" i="0" dirty="0" err="1"/>
              <a:t>viktig</a:t>
            </a:r>
            <a:r>
              <a:rPr lang="en-US" i="0" dirty="0"/>
              <a:t> </a:t>
            </a:r>
            <a:r>
              <a:rPr lang="en-US" i="0" dirty="0" err="1"/>
              <a:t>rolle</a:t>
            </a:r>
            <a:r>
              <a:rPr lang="en-US" i="0" dirty="0"/>
              <a:t> for </a:t>
            </a:r>
            <a:r>
              <a:rPr lang="en-US" i="0" dirty="0" err="1"/>
              <a:t>regulering</a:t>
            </a:r>
            <a:r>
              <a:rPr lang="en-US" i="0" dirty="0"/>
              <a:t> av </a:t>
            </a:r>
            <a:r>
              <a:rPr lang="en-US" i="0" dirty="0" err="1"/>
              <a:t>følelser</a:t>
            </a:r>
            <a:r>
              <a:rPr lang="en-US" i="0" dirty="0"/>
              <a:t>, </a:t>
            </a:r>
            <a:r>
              <a:rPr lang="en-US" i="0" dirty="0" err="1"/>
              <a:t>minne</a:t>
            </a:r>
            <a:r>
              <a:rPr lang="en-US" i="0" dirty="0"/>
              <a:t> </a:t>
            </a:r>
            <a:r>
              <a:rPr lang="en-US" i="0" dirty="0" err="1"/>
              <a:t>og</a:t>
            </a:r>
            <a:r>
              <a:rPr lang="en-US" i="0" dirty="0"/>
              <a:t> </a:t>
            </a:r>
            <a:r>
              <a:rPr lang="en-US" i="0" dirty="0" err="1"/>
              <a:t>overlevelsesinnstinkt</a:t>
            </a:r>
            <a:r>
              <a:rPr lang="en-US" i="0" dirty="0"/>
              <a:t>. </a:t>
            </a:r>
          </a:p>
          <a:p>
            <a:pPr marL="628650" lvl="1" indent="-171450">
              <a:buFont typeface="Arial" panose="020B0604020202020204" pitchFamily="34" charset="0"/>
              <a:buChar char="•"/>
            </a:pPr>
            <a:r>
              <a:rPr lang="nb-NO" dirty="0"/>
              <a:t>Hos mennesker som er utsatt for toksisk stress er </a:t>
            </a:r>
            <a:r>
              <a:rPr lang="nb-NO" dirty="0" err="1"/>
              <a:t>amygdala</a:t>
            </a:r>
            <a:r>
              <a:rPr lang="nb-NO" dirty="0"/>
              <a:t> både hypersensitiv og hyperaktiv.</a:t>
            </a:r>
          </a:p>
          <a:p>
            <a:pPr marL="628650" lvl="1" indent="-171450">
              <a:buFont typeface="Arial" panose="020B0604020202020204" pitchFamily="34" charset="0"/>
              <a:buChar char="•"/>
            </a:pPr>
            <a:r>
              <a:rPr lang="nb-NO" dirty="0"/>
              <a:t>Dette medfører at stressresponssystemet aktiveres lettere, oftere og med større intensitet.</a:t>
            </a:r>
          </a:p>
          <a:p>
            <a:pPr marL="628650" lvl="1" indent="-171450">
              <a:buFont typeface="Arial" panose="020B0604020202020204" pitchFamily="34" charset="0"/>
              <a:buChar char="•"/>
            </a:pPr>
            <a:r>
              <a:rPr lang="nb-NO" dirty="0"/>
              <a:t>Når fryktbetingingsresponser kommer ofte og uhensiktsmessig, blir det vanskelig å fokusere på nøytral informasjon, som gir konsentrasjons- og oppmerksomhetssvikt. </a:t>
            </a:r>
          </a:p>
          <a:p>
            <a:pPr marL="457200" lvl="1" indent="0">
              <a:buFont typeface="Arial" panose="020B0604020202020204" pitchFamily="34" charset="0"/>
              <a:buNone/>
            </a:pPr>
            <a:endParaRPr lang="nb-NO" dirty="0"/>
          </a:p>
          <a:p>
            <a:pPr marL="171450" indent="-171450">
              <a:buFont typeface="Arial" panose="020B0604020202020204" pitchFamily="34" charset="0"/>
              <a:buChar char="•"/>
            </a:pPr>
            <a:r>
              <a:rPr lang="nb-NO" dirty="0"/>
              <a:t>Et annet område som kan bli påvirket av toksisk stress er </a:t>
            </a:r>
            <a:r>
              <a:rPr lang="nb-NO" i="1" dirty="0" err="1"/>
              <a:t>hippocampus</a:t>
            </a:r>
            <a:r>
              <a:rPr lang="nb-NO" i="1" dirty="0"/>
              <a:t>.</a:t>
            </a:r>
          </a:p>
          <a:p>
            <a:pPr marL="628650" lvl="1" indent="-171450">
              <a:buFont typeface="Arial" panose="020B0604020202020204" pitchFamily="34" charset="0"/>
              <a:buChar char="•"/>
            </a:pPr>
            <a:r>
              <a:rPr lang="nb-NO" dirty="0" err="1"/>
              <a:t>Hippocampus</a:t>
            </a:r>
            <a:r>
              <a:rPr lang="nb-NO" dirty="0"/>
              <a:t> knytter øvre og nedre deler av hjernen sammen, og er sentral når vi uttrykker følelser, og for hukommelse.</a:t>
            </a:r>
          </a:p>
          <a:p>
            <a:pPr marL="628650" lvl="1" indent="-171450">
              <a:buFont typeface="Arial" panose="020B0604020202020204" pitchFamily="34" charset="0"/>
              <a:buChar char="•"/>
            </a:pPr>
            <a:r>
              <a:rPr lang="nb-NO" dirty="0"/>
              <a:t>Den tolker kontekstuell informasjon for å unngå potensielle farer i fremtiden.</a:t>
            </a:r>
          </a:p>
          <a:p>
            <a:pPr marL="628650" lvl="1" indent="-171450">
              <a:buFont typeface="Arial" panose="020B0604020202020204" pitchFamily="34" charset="0"/>
              <a:buChar char="•"/>
            </a:pPr>
            <a:r>
              <a:rPr lang="nb-NO" dirty="0"/>
              <a:t>Traumer og toksisk stress svekker impulser i denne delen av hjernen, som fører til at vi ikke klarer å skille mellom farlige og harmløse situasjoner.</a:t>
            </a:r>
          </a:p>
          <a:p>
            <a:pPr marL="457200" lvl="1" indent="0">
              <a:buFont typeface="Arial" panose="020B0604020202020204" pitchFamily="34" charset="0"/>
              <a:buNone/>
            </a:pPr>
            <a:endParaRPr lang="nb-NO" dirty="0"/>
          </a:p>
          <a:p>
            <a:pPr marL="171450" indent="-171450">
              <a:buFont typeface="Arial" panose="020B0604020202020204" pitchFamily="34" charset="0"/>
              <a:buChar char="•"/>
            </a:pPr>
            <a:r>
              <a:rPr lang="nb-NO" dirty="0"/>
              <a:t>Et tredje område er </a:t>
            </a:r>
            <a:r>
              <a:rPr lang="nb-NO" i="1" dirty="0"/>
              <a:t>prefrontal </a:t>
            </a:r>
            <a:r>
              <a:rPr lang="nb-NO" i="1" dirty="0" err="1"/>
              <a:t>cortex</a:t>
            </a:r>
            <a:r>
              <a:rPr lang="nb-NO" i="1" dirty="0"/>
              <a:t>.</a:t>
            </a:r>
          </a:p>
          <a:p>
            <a:pPr marL="628650" lvl="1" indent="-171450">
              <a:buFont typeface="Arial" panose="020B0604020202020204" pitchFamily="34" charset="0"/>
              <a:buChar char="•"/>
            </a:pPr>
            <a:r>
              <a:rPr lang="nb-NO" dirty="0"/>
              <a:t>Den er sentral i problemløsning, beslutningstaking, konsentrasjon og regulering av følelser.</a:t>
            </a:r>
          </a:p>
          <a:p>
            <a:pPr marL="628650" lvl="1" indent="-171450">
              <a:buFont typeface="Arial" panose="020B0604020202020204" pitchFamily="34" charset="0"/>
              <a:buChar char="•"/>
            </a:pPr>
            <a:r>
              <a:rPr lang="nb-NO" dirty="0"/>
              <a:t>Traumer og toksisk stress kan redusere evnen vår til å ta beslutninger og handle i akutte situasjoner.</a:t>
            </a:r>
          </a:p>
          <a:p>
            <a:pPr marL="457200" lvl="1" indent="0">
              <a:buFont typeface="Arial" panose="020B0604020202020204" pitchFamily="34" charset="0"/>
              <a:buNone/>
            </a:pPr>
            <a:endParaRPr lang="nb-NO" dirty="0"/>
          </a:p>
          <a:p>
            <a:pPr marL="171450" indent="-171450">
              <a:buFont typeface="Arial" panose="020B0604020202020204" pitchFamily="34" charset="0"/>
              <a:buChar char="•"/>
            </a:pPr>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err="1"/>
              <a:t>Albæk</a:t>
            </a:r>
            <a:r>
              <a:rPr lang="nb-NO" b="0" i="0" u="none" baseline="0" dirty="0"/>
              <a:t>, A. U., &amp; Milde, A. M. (2017). Nevrobiologisk forståelse av traumeminner. </a:t>
            </a:r>
            <a:r>
              <a:rPr lang="nb-NO" b="0" i="1" u="none" baseline="0" dirty="0"/>
              <a:t>Psykologtidsskriftet, </a:t>
            </a:r>
            <a:r>
              <a:rPr lang="nb-NO" b="0" i="0" u="none" baseline="0" dirty="0"/>
              <a:t>10, 951-957.</a:t>
            </a: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baseline="0" dirty="0">
              <a:solidFill>
                <a:srgbClr val="000000"/>
              </a:solidFill>
              <a:effectLst/>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Oslo Sans Office" panose="02000000000000000000" pitchFamily="2" charset="0"/>
              </a:rPr>
              <a:t>Mark A. Bellis, M. A., Wood, S., Hughes, K., Quigg, Z., &amp; Butler, N. (2023). </a:t>
            </a:r>
            <a:r>
              <a:rPr lang="en-US" b="0" i="1" u="none" strike="noStrike" dirty="0">
                <a:solidFill>
                  <a:srgbClr val="000000"/>
                </a:solidFill>
                <a:effectLst/>
                <a:latin typeface="Oslo Sans Office" panose="02000000000000000000" pitchFamily="2" charset="0"/>
              </a:rPr>
              <a:t>Tackling adverse childhood experiences (ACEs): State of the art and options for action</a:t>
            </a:r>
            <a:r>
              <a:rPr lang="en-US" b="0" i="0" u="none" strike="noStrike" dirty="0">
                <a:solidFill>
                  <a:srgbClr val="000000"/>
                </a:solidFill>
                <a:effectLst/>
                <a:latin typeface="Oslo Sans Office" panose="02000000000000000000" pitchFamily="2" charset="0"/>
              </a:rPr>
              <a:t>. Public Health Wales NHS Trust.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https://www.ljmu.ac.uk/-/media/phi-</a:t>
            </a:r>
            <a:r>
              <a:rPr lang="en-US" b="0" i="0" dirty="0">
                <a:solidFill>
                  <a:srgbClr val="444444"/>
                </a:solidFill>
                <a:effectLst/>
                <a:latin typeface="Oslo Sans Office" panose="02000000000000000000" pitchFamily="2" charset="0"/>
              </a:rPr>
              <a:t>​</a:t>
            </a:r>
            <a:r>
              <a:rPr lang="en-US" b="0" i="0" u="none" strike="noStrike" dirty="0">
                <a:solidFill>
                  <a:srgbClr val="000000"/>
                </a:solidFill>
                <a:effectLst/>
                <a:latin typeface="Oslo Sans Office" panose="02000000000000000000" pitchFamily="2" charset="0"/>
              </a:rPr>
              <a:t>reports/pdf/2023-01-state-of-the-art-report-eng.pdf</a:t>
            </a:r>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p>
          <a:p>
            <a:endParaRPr lang="nb-NO" b="0" i="0"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24</a:t>
            </a:fld>
            <a:endParaRPr lang="nb-NO"/>
          </a:p>
        </p:txBody>
      </p:sp>
    </p:spTree>
    <p:extLst>
      <p:ext uri="{BB962C8B-B14F-4D97-AF65-F5344CB8AC3E}">
        <p14:creationId xmlns:p14="http://schemas.microsoft.com/office/powerpoint/2010/main" val="88976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Barn som vokser opp i fattigdom, viser ofte forhøyede nivåer av stresshormoner. </a:t>
            </a:r>
          </a:p>
          <a:p>
            <a:pPr marL="171450" indent="-171450">
              <a:buFont typeface="Arial" panose="020B0604020202020204" pitchFamily="34" charset="0"/>
              <a:buChar char="•"/>
            </a:pPr>
            <a:r>
              <a:rPr lang="nb-NO" b="0" dirty="0"/>
              <a:t>Dette gjelder særlig barn som lever i kroniske fattigdom og som også opplever en andre levekårsutfordringer, slik som trangboddhet, støy, dårlig boligstandard, separasjon fra foreldre, og eksponering for vold og ustabile familierelasjoner. </a:t>
            </a:r>
          </a:p>
          <a:p>
            <a:pPr marL="171450" indent="-171450">
              <a:buFont typeface="Arial" panose="020B0604020202020204" pitchFamily="34" charset="0"/>
              <a:buChar char="•"/>
            </a:pPr>
            <a:r>
              <a:rPr lang="nb-NO" b="0" dirty="0"/>
              <a:t>Påvirkningen på barnets stressnivåer øker også når foreldre har symptomer på depresjon. </a:t>
            </a:r>
          </a:p>
          <a:p>
            <a:pPr marL="171450" indent="-171450">
              <a:buFont typeface="Arial" panose="020B0604020202020204" pitchFamily="34" charset="0"/>
              <a:buChar char="•"/>
            </a:pPr>
            <a:r>
              <a:rPr lang="nb-NO" b="0" dirty="0"/>
              <a:t>Nyere forskning viser at en mors depresjon i barnets tidlige år øker barnets kortisolreaksjoner på vanskelige familieforhold senere i barndommen.</a:t>
            </a:r>
          </a:p>
          <a:p>
            <a:pPr marL="171450" indent="-171450">
              <a:buFont typeface="Arial" panose="020B0604020202020204" pitchFamily="34" charset="0"/>
              <a:buChar char="•"/>
            </a:pPr>
            <a:r>
              <a:rPr lang="nb-NO" b="0" dirty="0"/>
              <a:t>Vi introduserte i forrige kapittel begrepet «epigenetikk»:</a:t>
            </a:r>
          </a:p>
          <a:p>
            <a:pPr marL="628650" lvl="1" indent="-171450">
              <a:buFont typeface="Arial" panose="020B0604020202020204" pitchFamily="34" charset="0"/>
              <a:buChar char="•"/>
            </a:pPr>
            <a:r>
              <a:rPr lang="nb-NO" b="0" dirty="0"/>
              <a:t>Stress aktiverer bestemte gener og deaktiverer andre gener, og kortisol spiller en nøkkelrolle i denne prosessen. </a:t>
            </a:r>
            <a:endParaRPr lang="nb-NO" b="0" u="none" dirty="0"/>
          </a:p>
          <a:p>
            <a:pPr marL="171450" indent="-171450">
              <a:buFont typeface="Arial" panose="020B0604020202020204" pitchFamily="34" charset="0"/>
              <a:buChar char="•"/>
            </a:pPr>
            <a:r>
              <a:rPr lang="nb-NO" b="0" dirty="0"/>
              <a:t>Toksisk stress kan påvirke uttrykket av gener som regulerer stressresponsen gjennom hele livet.</a:t>
            </a:r>
          </a:p>
          <a:p>
            <a:endParaRPr lang="nb-NO" b="1" dirty="0"/>
          </a:p>
          <a:p>
            <a:r>
              <a:rPr lang="nb-NO" b="1" dirty="0"/>
              <a:t>Kilder:</a:t>
            </a:r>
          </a:p>
          <a:p>
            <a:r>
              <a:rPr lang="en-US" b="0" i="0" u="none" baseline="0" dirty="0"/>
              <a:t>National Scientific Council of the Developing Child. (2014). </a:t>
            </a:r>
            <a:r>
              <a:rPr lang="en-US" b="0" i="1" u="none" baseline="0" dirty="0"/>
              <a:t>Excessive stress disrupts the architecture of the developing brain. Working paper 3</a:t>
            </a:r>
            <a:r>
              <a:rPr lang="en-US" b="0" i="0" u="none" baseline="0" dirty="0"/>
              <a:t>. Center on the Developing Child, Harvard University. </a:t>
            </a:r>
          </a:p>
          <a:p>
            <a:pPr lvl="1"/>
            <a:r>
              <a:rPr lang="en-US" b="0" i="0" u="none" baseline="0" dirty="0" err="1"/>
              <a:t>Tilgjengelig</a:t>
            </a:r>
            <a:r>
              <a:rPr lang="en-US" b="0" i="0" u="none" baseline="0" dirty="0"/>
              <a:t> </a:t>
            </a:r>
            <a:r>
              <a:rPr lang="en-US" b="0" i="0" u="none" baseline="0" dirty="0" err="1"/>
              <a:t>fra</a:t>
            </a:r>
            <a:r>
              <a:rPr lang="en-US" b="0" i="0" u="none" baseline="0" dirty="0"/>
              <a:t>: https://harvardcenter.wpenginepowered.com/wp-content/uploads/2005/05/Stress_Disrupts_Architecture_Developing_Brain-1.pdf</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en-US" dirty="0" err="1"/>
              <a:t>Felitti</a:t>
            </a:r>
            <a:r>
              <a:rPr lang="en-US" dirty="0"/>
              <a:t>, V. J., Anda, R. F., Nordenberg, D., Williamson, D. F., Spitz, A. M., Edwards, V., … &amp; Marks, J. S. (1998). Relationship of childhood abuse and household dysfunction to many of the leading </a:t>
            </a:r>
          </a:p>
          <a:p>
            <a:pPr marL="457200" lvl="1" indent="0">
              <a:buFont typeface="Arial" panose="020B0604020202020204" pitchFamily="34" charset="0"/>
              <a:buNone/>
            </a:pPr>
            <a:r>
              <a:rPr lang="en-US" dirty="0"/>
              <a:t>causes of death in adults: The Adverse Childhood Experiences (ACE) Study. </a:t>
            </a:r>
            <a:r>
              <a:rPr lang="en-US" i="1" dirty="0"/>
              <a:t>American Journal of Preventive Medicine, 14</a:t>
            </a:r>
            <a:r>
              <a:rPr lang="en-US" dirty="0"/>
              <a:t>(4), 245-258.</a:t>
            </a:r>
          </a:p>
          <a:p>
            <a:pPr marL="0" lvl="0" indent="0">
              <a:buFont typeface="Arial" panose="020B0604020202020204" pitchFamily="34" charset="0"/>
              <a:buNone/>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Oslo Sans Office" panose="02000000000000000000" pitchFamily="2" charset="0"/>
              </a:rPr>
              <a:t>Mark A. Bellis, M. A., Wood, S., Hughes, K., Quigg, Z., &amp; Butler, N. (2023). </a:t>
            </a:r>
            <a:r>
              <a:rPr lang="en-US" b="0" i="1" u="none" strike="noStrike" dirty="0">
                <a:solidFill>
                  <a:srgbClr val="000000"/>
                </a:solidFill>
                <a:effectLst/>
                <a:latin typeface="Oslo Sans Office" panose="02000000000000000000" pitchFamily="2" charset="0"/>
              </a:rPr>
              <a:t>Tackling adverse childhood experiences (ACEs): State of the art and options for action</a:t>
            </a:r>
            <a:r>
              <a:rPr lang="en-US" b="0" i="0" u="none" strike="noStrike" dirty="0">
                <a:solidFill>
                  <a:srgbClr val="000000"/>
                </a:solidFill>
                <a:effectLst/>
                <a:latin typeface="Oslo Sans Office" panose="02000000000000000000" pitchFamily="2" charset="0"/>
              </a:rPr>
              <a:t>. Public Health Wales NHS Trust.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https://www.ljmu.ac.uk/-/media/phi-</a:t>
            </a:r>
            <a:r>
              <a:rPr lang="en-US" b="0" i="0" dirty="0">
                <a:solidFill>
                  <a:srgbClr val="444444"/>
                </a:solidFill>
                <a:effectLst/>
                <a:latin typeface="Oslo Sans Office" panose="02000000000000000000" pitchFamily="2" charset="0"/>
              </a:rPr>
              <a:t>​</a:t>
            </a:r>
            <a:r>
              <a:rPr lang="en-US" b="0" i="0" u="none" strike="noStrike" dirty="0">
                <a:solidFill>
                  <a:srgbClr val="000000"/>
                </a:solidFill>
                <a:effectLst/>
                <a:latin typeface="Oslo Sans Office" panose="02000000000000000000" pitchFamily="2" charset="0"/>
              </a:rPr>
              <a:t>reports/pdf/2023-01-state-of-the-art-report-eng.pdf</a:t>
            </a:r>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marL="0" lvl="0" indent="0">
              <a:buFont typeface="Arial" panose="020B0604020202020204" pitchFamily="34" charset="0"/>
              <a:buNone/>
            </a:pPr>
            <a:endParaRPr lang="en-US"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25</a:t>
            </a:fld>
            <a:endParaRPr lang="nb-NO"/>
          </a:p>
        </p:txBody>
      </p:sp>
    </p:spTree>
    <p:extLst>
      <p:ext uri="{BB962C8B-B14F-4D97-AF65-F5344CB8AC3E}">
        <p14:creationId xmlns:p14="http://schemas.microsoft.com/office/powerpoint/2010/main" val="284137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Fra mors mage og i de aller første leveårene, gjennomgår hjernen sin raskeste utvikling.</a:t>
            </a:r>
          </a:p>
          <a:p>
            <a:pPr marL="171450" indent="-171450">
              <a:buFont typeface="Arial" panose="020B0604020202020204" pitchFamily="34" charset="0"/>
              <a:buChar char="•"/>
            </a:pPr>
            <a:r>
              <a:rPr lang="nb-NO" dirty="0"/>
              <a:t>I denne perioden er hjernen mest mottakelig for påvirkning fra ytre erfaringer, både gode og dårlige.</a:t>
            </a:r>
          </a:p>
          <a:p>
            <a:pPr marL="171450" indent="-171450">
              <a:buFont typeface="Arial" panose="020B0604020202020204" pitchFamily="34" charset="0"/>
              <a:buChar char="•"/>
            </a:pPr>
            <a:r>
              <a:rPr lang="nb-NO" dirty="0"/>
              <a:t>Sunn emosjonell og kognitiv utvikling formes av trygt og forutsigbart samvær med voksne.</a:t>
            </a:r>
          </a:p>
          <a:p>
            <a:pPr marL="171450" indent="-171450">
              <a:buFont typeface="Arial" panose="020B0604020202020204" pitchFamily="34" charset="0"/>
              <a:buChar char="•"/>
            </a:pPr>
            <a:r>
              <a:rPr lang="nb-NO" dirty="0"/>
              <a:t>Toksisk stress og store belastninger kan forstyrre normal hjerneutvikling. </a:t>
            </a:r>
          </a:p>
          <a:p>
            <a:pPr marL="171450" indent="-171450">
              <a:buFont typeface="Arial" panose="020B0604020202020204" pitchFamily="34" charset="0"/>
              <a:buChar char="•"/>
            </a:pPr>
            <a:r>
              <a:rPr lang="nb-NO" dirty="0"/>
              <a:t>En studie fra Harvard viser forskjellen på hjernen til et barn som ble plassert i barnehjem og et barn som aldri bodde på institusjon. </a:t>
            </a:r>
          </a:p>
          <a:p>
            <a:pPr marL="171450" indent="-171450">
              <a:buFont typeface="Arial" panose="020B0604020202020204" pitchFamily="34" charset="0"/>
              <a:buChar char="•"/>
            </a:pPr>
            <a:r>
              <a:rPr lang="nb-NO" dirty="0"/>
              <a:t>Til forskjell fra barnet som ikke hadde blitt plassert, viste bilder av hjernene til de to barna at barnet som ble plassert på barnehjem med alvorlig omsorgssvikt hadde kraftig redusert hjerneaktivitet, og utviklingen av koblinger var nærmest stoppet opp. I tillegg viste det at barnets tinningslapper, som regulerer følelser og får beskjeder fra sansene, viste redusert aktivitet.</a:t>
            </a:r>
          </a:p>
          <a:p>
            <a:pPr marL="171450" indent="-171450">
              <a:buFont typeface="Arial" panose="020B0604020202020204" pitchFamily="34" charset="0"/>
              <a:buChar char="•"/>
            </a:pPr>
            <a:r>
              <a:rPr lang="nb-NO" dirty="0"/>
              <a:t>Det er viktig å huske på at forskjellen på hvordan disse hjernene har utviklet seg er tilpasset miljøet de er utviklet i. </a:t>
            </a:r>
          </a:p>
          <a:p>
            <a:pPr marL="171450" indent="-171450">
              <a:buFont typeface="Arial" panose="020B0604020202020204" pitchFamily="34" charset="0"/>
              <a:buChar char="•"/>
            </a:pPr>
            <a:r>
              <a:rPr lang="nb-NO" dirty="0"/>
              <a:t>I begge miljø tilpasses utviklingen til det som gir størst sjanse for overlevelse og trygghet, og dette ser ulikt ut avhengig av hvilken kontekst man ser på.</a:t>
            </a:r>
          </a:p>
          <a:p>
            <a:pPr marL="171450" indent="-171450">
              <a:buFont typeface="Arial" panose="020B0604020202020204" pitchFamily="34" charset="0"/>
              <a:buChar char="•"/>
            </a:pPr>
            <a:r>
              <a:rPr lang="nb-NO" dirty="0"/>
              <a:t>Som vi har snakket om tidligere er nervesystemet laget for å holde oss trygge – ikke for å gjøre oss lykkelige. </a:t>
            </a:r>
          </a:p>
          <a:p>
            <a:pPr marL="171450" indent="-171450">
              <a:buFont typeface="Arial" panose="020B0604020202020204" pitchFamily="34" charset="0"/>
              <a:buChar char="•"/>
            </a:pPr>
            <a:r>
              <a:rPr lang="nb-NO" dirty="0"/>
              <a:t>Å vokse opp i et utrygt miljø krever at du er skjerpet og i beredskap for å håndtere uforutsette hendelser – fordi de er en del av normalen. Da er det hensiktsmessig å fungere på denne måten.</a:t>
            </a:r>
          </a:p>
          <a:p>
            <a:pPr marL="171450" indent="-171450">
              <a:buFont typeface="Arial" panose="020B0604020202020204" pitchFamily="34" charset="0"/>
              <a:buChar char="•"/>
            </a:pPr>
            <a:r>
              <a:rPr lang="nb-NO" dirty="0"/>
              <a:t>I motsatt fall gir det mening at hjernen prioriterer læring og utvikling i et miljø som er trygt, da har vi tilgang på andre ressurser og kan ta disse i bruk for å være en del av flokken. </a:t>
            </a:r>
          </a:p>
          <a:p>
            <a:pPr marL="171450" indent="-171450">
              <a:buFont typeface="Arial" panose="020B0604020202020204" pitchFamily="34" charset="0"/>
              <a:buChar char="•"/>
            </a:pPr>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Bufdir</a:t>
            </a:r>
            <a:r>
              <a:rPr lang="en-US" b="0" i="0" u="none" baseline="0" dirty="0"/>
              <a:t>. (2016). </a:t>
            </a:r>
            <a:r>
              <a:rPr lang="en-US" b="0" i="1" u="none" baseline="0" dirty="0" err="1"/>
              <a:t>Håndbok</a:t>
            </a:r>
            <a:r>
              <a:rPr lang="en-US" b="0" i="1" u="none" baseline="0" dirty="0"/>
              <a:t> for ICDP-</a:t>
            </a:r>
            <a:r>
              <a:rPr lang="en-US" b="0" i="1" u="none" baseline="0" dirty="0" err="1"/>
              <a:t>veiledere</a:t>
            </a:r>
            <a:r>
              <a:rPr lang="en-US" b="0" i="1" u="none" baseline="0" dirty="0"/>
              <a:t> </a:t>
            </a:r>
            <a:r>
              <a:rPr lang="en-US" b="0" i="0" u="none" baseline="0" dirty="0"/>
              <a:t>(18 /2016). </a:t>
            </a:r>
            <a:r>
              <a:rPr lang="en-US" b="0" i="0" u="none" baseline="0" dirty="0" err="1"/>
              <a:t>Barne</a:t>
            </a:r>
            <a:r>
              <a:rPr lang="en-US" b="0" i="0" u="none" baseline="0" dirty="0"/>
              <a:t>-, </a:t>
            </a:r>
            <a:r>
              <a:rPr lang="en-US" b="0" i="0" u="none" baseline="0" dirty="0" err="1"/>
              <a:t>ungdoms</a:t>
            </a:r>
            <a:r>
              <a:rPr lang="en-US" b="0" i="0" u="none" baseline="0" dirty="0"/>
              <a:t>-, og </a:t>
            </a:r>
            <a:r>
              <a:rPr lang="en-US" b="0" i="0" u="none" baseline="0" dirty="0" err="1"/>
              <a:t>familiedirektoratet</a:t>
            </a:r>
            <a:r>
              <a:rPr lang="en-US" b="0" i="0" u="none" baseline="0" dirty="0"/>
              <a:t> (</a:t>
            </a:r>
            <a:r>
              <a:rPr lang="en-US" b="0" i="0" u="none" baseline="0" dirty="0" err="1"/>
              <a:t>Bufdir</a:t>
            </a:r>
            <a:r>
              <a:rPr lang="en-US" b="0" i="0" u="none" baseline="0" dirty="0"/>
              <a:t>).</a:t>
            </a:r>
          </a:p>
          <a:p>
            <a:pPr marL="0" indent="0">
              <a:buFont typeface="Arial" panose="020B0604020202020204" pitchFamily="34" charset="0"/>
              <a:buNone/>
            </a:pPr>
            <a:endParaRPr lang="en-US" b="0" i="0" u="none" baseline="0" dirty="0"/>
          </a:p>
          <a:p>
            <a:pPr marL="0" indent="0">
              <a:buFont typeface="Arial" panose="020B0604020202020204" pitchFamily="34" charset="0"/>
              <a:buNone/>
            </a:pPr>
            <a:r>
              <a:rPr lang="en-US" b="0" i="0" u="none" baseline="0" dirty="0"/>
              <a:t>Center on the Developing Child. (2007, 20. </a:t>
            </a:r>
            <a:r>
              <a:rPr lang="en-US" b="0" i="0" u="none" baseline="0" dirty="0" err="1"/>
              <a:t>mai</a:t>
            </a:r>
            <a:r>
              <a:rPr lang="en-US" b="0" i="0" u="none" baseline="0" dirty="0"/>
              <a:t>, 2007). </a:t>
            </a:r>
            <a:r>
              <a:rPr lang="en-US" b="0" i="1" u="none" baseline="0" dirty="0" err="1"/>
              <a:t>InBrief</a:t>
            </a:r>
            <a:r>
              <a:rPr lang="en-US" b="0" i="1" u="none" baseline="0" dirty="0"/>
              <a:t>: The impact of early adversity on children’s development</a:t>
            </a:r>
            <a:r>
              <a:rPr lang="en-US" b="0" i="0" u="none" baseline="0" dirty="0"/>
              <a:t>. Harvard University. </a:t>
            </a:r>
            <a:r>
              <a:rPr lang="en-US" b="0" i="0" u="none" baseline="0" dirty="0" err="1"/>
              <a:t>Tilgjengelig</a:t>
            </a:r>
            <a:r>
              <a:rPr lang="en-US" b="0" i="0" u="none" baseline="0" dirty="0"/>
              <a:t> </a:t>
            </a:r>
            <a:r>
              <a:rPr lang="en-US" b="0" i="0" u="none" baseline="0" dirty="0" err="1"/>
              <a:t>fra</a:t>
            </a:r>
            <a:r>
              <a:rPr lang="en-US" b="0" i="0" u="none" baseline="0" dirty="0"/>
              <a:t>: </a:t>
            </a:r>
          </a:p>
          <a:p>
            <a:pPr marL="457200" lvl="1" indent="0">
              <a:buFont typeface="Arial" panose="020B0604020202020204" pitchFamily="34" charset="0"/>
              <a:buNone/>
            </a:pPr>
            <a:r>
              <a:rPr lang="en-US" b="0" i="0" u="none" baseline="0" dirty="0"/>
              <a:t>https://developingchild.harvard.edu/resources/inbriefs/inbrief-the-impact-of-early-adversity-on-childrens-development/</a:t>
            </a:r>
          </a:p>
          <a:p>
            <a:pPr marL="0" indent="0">
              <a:buFont typeface="Arial" panose="020B0604020202020204" pitchFamily="34" charset="0"/>
              <a:buNone/>
            </a:pPr>
            <a:endParaRPr lang="en-US"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26</a:t>
            </a:fld>
            <a:endParaRPr lang="nb-NO"/>
          </a:p>
        </p:txBody>
      </p:sp>
    </p:spTree>
    <p:extLst>
      <p:ext uri="{BB962C8B-B14F-4D97-AF65-F5344CB8AC3E}">
        <p14:creationId xmlns:p14="http://schemas.microsoft.com/office/powerpoint/2010/main" val="4030246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cs typeface="Calibri"/>
              </a:rPr>
              <a:t>Denne kunnskapen er ikke bare relevant i møte med barn og unge, fordi disse barna vokser også opp og blir voksne. </a:t>
            </a:r>
          </a:p>
          <a:p>
            <a:pPr marL="171450" lvl="1" indent="-171450">
              <a:buFont typeface="Arial" panose="020B0604020202020204" pitchFamily="34" charset="0"/>
              <a:buChar char="•"/>
            </a:pPr>
            <a:r>
              <a:rPr lang="nb-NO" dirty="0">
                <a:cs typeface="Calibri"/>
              </a:rPr>
              <a:t>Denne kunnskapen er derfor også relevant å ha med seg i møte med oss selv og i møte med hverandre på jobb.</a:t>
            </a:r>
          </a:p>
          <a:p>
            <a:pPr marL="171450" lvl="1" indent="-171450">
              <a:buFont typeface="Arial" panose="020B0604020202020204" pitchFamily="34" charset="0"/>
              <a:buChar char="•"/>
            </a:pPr>
            <a:endParaRPr lang="nb-NO" dirty="0">
              <a:cs typeface="Calibri"/>
            </a:endParaRPr>
          </a:p>
          <a:p>
            <a:pPr marL="0" lvl="1" indent="0">
              <a:buFont typeface="Arial" panose="020B0604020202020204" pitchFamily="34" charset="0"/>
              <a:buNone/>
            </a:pPr>
            <a:r>
              <a:rPr lang="nb-NO" dirty="0">
                <a:cs typeface="Calibri"/>
              </a:rPr>
              <a:t>Øvelse:</a:t>
            </a:r>
          </a:p>
          <a:p>
            <a:pPr marL="171450" lvl="1" indent="-171450">
              <a:buFont typeface="Arial" panose="020B0604020202020204" pitchFamily="34" charset="0"/>
              <a:buChar char="•"/>
            </a:pPr>
            <a:r>
              <a:rPr lang="nb-NO" dirty="0">
                <a:cs typeface="Calibri"/>
              </a:rPr>
              <a:t>Se for dere at dere har en kollega som oppfører seg på en måte som kan tyde på at de har opplevd barndomsbelastninger. De er kanskje brå, oppfarende, svarer ikke møteinnkallelser, klarer ikke konsentrere seg, og får ikke med seg ting som blir sagt.</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dirty="0">
                <a:cs typeface="Calibri"/>
              </a:rPr>
              <a:t>Refleksjonsspørsmål:</a:t>
            </a:r>
          </a:p>
          <a:p>
            <a:pPr marL="171450" lvl="1" indent="-171450">
              <a:buFont typeface="Arial" panose="020B0604020202020204" pitchFamily="34" charset="0"/>
              <a:buChar char="•"/>
            </a:pPr>
            <a:r>
              <a:rPr lang="nb-NO" dirty="0">
                <a:cs typeface="Calibri"/>
              </a:rPr>
              <a:t>Hvordan vil det du nå har lært om hjernens utvikling være relevant/viktig for deg i denne situasjonen?</a:t>
            </a:r>
          </a:p>
          <a:p>
            <a:pPr marL="171450" lvl="1" indent="-171450">
              <a:buFont typeface="Arial" panose="020B0604020202020204" pitchFamily="34" charset="0"/>
              <a:buChar char="•"/>
            </a:pPr>
            <a:r>
              <a:rPr lang="nb-NO" dirty="0">
                <a:cs typeface="Calibri"/>
              </a:rPr>
              <a:t>Hvordan vil din oppførsel i møte med personen endre seg dersom du vet at de har opplevd noe traumatisk sammenliknet med hvis du ikke vet om de har det? </a:t>
            </a:r>
          </a:p>
          <a:p>
            <a:pPr marL="171450" lvl="1" indent="-171450">
              <a:buFont typeface="Arial" panose="020B0604020202020204" pitchFamily="34" charset="0"/>
              <a:buChar char="•"/>
            </a:pPr>
            <a:r>
              <a:rPr lang="nb-NO" dirty="0">
                <a:cs typeface="Calibri"/>
              </a:rPr>
              <a:t>Hva blir du opptatt av å være ekstra oppmerksom på i møte med denne personen?</a:t>
            </a:r>
          </a:p>
          <a:p>
            <a:pPr marL="0" lvl="1" indent="0">
              <a:buFont typeface="Arial" panose="020B0604020202020204" pitchFamily="34" charset="0"/>
              <a:buNone/>
            </a:pPr>
            <a:endParaRPr lang="nb-NO" dirty="0">
              <a:cs typeface="Calibri"/>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Calibri"/>
              </a:rPr>
              <a:t>Dere skal nå bruke to minutter på å skrive ned noen stikkord for dere selv. Når jeg sier i fra skal dere drøfte noen minutter sammen med den som sitter ved siden av deg. </a:t>
            </a:r>
          </a:p>
          <a:p>
            <a:pPr marL="0" lvl="1" indent="0">
              <a:buFont typeface="Arial,Sans-Serif"/>
              <a:buNone/>
            </a:pPr>
            <a:endParaRPr lang="nb-NO" dirty="0"/>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11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1" indent="-171450">
              <a:buFont typeface="Arial" panose="020B0604020202020204" pitchFamily="34" charset="0"/>
              <a:buChar char="•"/>
            </a:pPr>
            <a:r>
              <a:rPr lang="nb-NO" dirty="0"/>
              <a:t>Vi kan ikke se på noen om de har med seg traumer eller ikke, og denne typen oppførsel kan selvsagt handle om mange ting. </a:t>
            </a:r>
          </a:p>
          <a:p>
            <a:pPr marL="171450" lvl="1" indent="-171450">
              <a:buFont typeface="Arial" panose="020B0604020202020204" pitchFamily="34" charset="0"/>
              <a:buChar char="•"/>
            </a:pPr>
            <a:r>
              <a:rPr lang="nb-NO" dirty="0"/>
              <a:t>Det er likevel viktig å ha med seg denne forståelsen med alle vi møter.</a:t>
            </a: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37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Gjennomgå det som står på siden.</a:t>
            </a:r>
          </a:p>
          <a:p>
            <a:endParaRPr lang="nb-NO" b="0" i="1" dirty="0"/>
          </a:p>
          <a:p>
            <a:r>
              <a:rPr lang="nb-NO" b="1" i="0" dirty="0"/>
              <a:t>Kilder:</a:t>
            </a:r>
          </a:p>
          <a:p>
            <a:pPr marL="171450" indent="-171450">
              <a:buFont typeface="Arial" panose="020B0604020202020204" pitchFamily="34" charset="0"/>
              <a:buChar char="•"/>
            </a:pPr>
            <a:r>
              <a:rPr lang="nb-NO" b="0" i="0" dirty="0"/>
              <a:t>Jack P. </a:t>
            </a:r>
            <a:r>
              <a:rPr lang="nb-NO" b="0" i="0" dirty="0" err="1"/>
              <a:t>Shonkoff</a:t>
            </a:r>
            <a:r>
              <a:rPr lang="nb-NO" b="0" i="0" dirty="0"/>
              <a:t> et al. «An </a:t>
            </a:r>
            <a:r>
              <a:rPr lang="nb-NO" b="0" i="0" dirty="0" err="1"/>
              <a:t>Intergrated</a:t>
            </a:r>
            <a:r>
              <a:rPr lang="nb-NO" b="0" i="0" dirty="0"/>
              <a:t> Scientific Framework for Child </a:t>
            </a:r>
            <a:r>
              <a:rPr lang="nb-NO" b="0" i="0" dirty="0" err="1"/>
              <a:t>Survival</a:t>
            </a:r>
            <a:r>
              <a:rPr lang="nb-NO" b="0" i="0" dirty="0"/>
              <a:t> and </a:t>
            </a:r>
            <a:r>
              <a:rPr lang="nb-NO" b="0" i="0" dirty="0" err="1"/>
              <a:t>Early</a:t>
            </a:r>
            <a:r>
              <a:rPr lang="nb-NO" b="0" i="0" dirty="0"/>
              <a:t> </a:t>
            </a:r>
            <a:r>
              <a:rPr lang="nb-NO" b="0" i="0" dirty="0" err="1"/>
              <a:t>Childhood</a:t>
            </a:r>
            <a:r>
              <a:rPr lang="nb-NO" b="0" i="0" dirty="0"/>
              <a:t> Development», </a:t>
            </a:r>
            <a:r>
              <a:rPr lang="nb-NO" b="0" i="1" dirty="0" err="1"/>
              <a:t>Pedriatircs</a:t>
            </a:r>
            <a:r>
              <a:rPr lang="nb-NO" b="0" i="0" dirty="0"/>
              <a:t> 129, no. 2 (</a:t>
            </a:r>
            <a:r>
              <a:rPr lang="nb-NO" b="0" i="0" dirty="0" err="1"/>
              <a:t>February</a:t>
            </a:r>
            <a:r>
              <a:rPr lang="nb-NO" b="0" i="0" dirty="0"/>
              <a:t> 2012): 1-13.</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5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Om funksjonshindringer og tilrettelegging</a:t>
            </a:r>
          </a:p>
          <a:p>
            <a:r>
              <a:rPr lang="nb-NO" i="0" dirty="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bilde har en tilhørende bildebeskrivelse. Merk at mange av bildene er satt sammen av flere illustrasjoner. Bildebeskrivelsen omtaler hele bildet, men er koblet til én av illustrasjonene.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9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lære mer om resiliens, og hvordan dette er relevant i forståelsen av traumer og traumebevisst praksis.</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30</a:t>
            </a:fld>
            <a:endParaRPr lang="nb-NO"/>
          </a:p>
        </p:txBody>
      </p:sp>
    </p:spTree>
    <p:extLst>
      <p:ext uri="{BB962C8B-B14F-4D97-AF65-F5344CB8AC3E}">
        <p14:creationId xmlns:p14="http://schemas.microsoft.com/office/powerpoint/2010/main" val="429833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indent="0">
              <a:buFont typeface="Arial,Sans-Serif"/>
              <a:buNone/>
            </a:pPr>
            <a:r>
              <a:rPr lang="nb-NO" b="0" i="1" dirty="0"/>
              <a:t>Vis filmen ved å klikke på lenken i siden. Gjør den klar i nettleser på forhånd.</a:t>
            </a:r>
          </a:p>
          <a:p>
            <a:pPr marL="0" lvl="1" indent="0">
              <a:buFont typeface="Arial,Sans-Serif"/>
              <a:buNone/>
            </a:pPr>
            <a:endParaRPr lang="nb-NO" b="1"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en-US" u="none" dirty="0"/>
              <a:t>Vi </a:t>
            </a:r>
            <a:r>
              <a:rPr lang="en-US" u="none" dirty="0" err="1"/>
              <a:t>skal</a:t>
            </a:r>
            <a:r>
              <a:rPr lang="en-US" u="none" dirty="0"/>
              <a:t> </a:t>
            </a:r>
            <a:r>
              <a:rPr lang="en-US" u="none" dirty="0" err="1"/>
              <a:t>nå</a:t>
            </a:r>
            <a:r>
              <a:rPr lang="en-US" u="none" dirty="0"/>
              <a:t> se </a:t>
            </a:r>
            <a:r>
              <a:rPr lang="en-US" u="none" dirty="0" err="1"/>
              <a:t>en</a:t>
            </a:r>
            <a:r>
              <a:rPr lang="en-US" u="none" dirty="0"/>
              <a:t> film om </a:t>
            </a:r>
            <a:r>
              <a:rPr lang="en-US" u="none" dirty="0" err="1"/>
              <a:t>resiliens</a:t>
            </a:r>
            <a:r>
              <a:rPr lang="en-US" u="none" dirty="0"/>
              <a:t>. </a:t>
            </a:r>
          </a:p>
          <a:p>
            <a:pPr marL="0" indent="0">
              <a:buFont typeface="Arial" panose="020B0604020202020204" pitchFamily="34" charset="0"/>
              <a:buNone/>
            </a:pPr>
            <a:endParaRPr lang="en-US" u="none" dirty="0"/>
          </a:p>
          <a:p>
            <a:pPr marL="0" indent="0">
              <a:buFont typeface="Arial" panose="020B0604020202020204" pitchFamily="34" charset="0"/>
              <a:buNone/>
            </a:pPr>
            <a:r>
              <a:rPr lang="en-US" i="1" u="none" dirty="0"/>
              <a:t>Vis </a:t>
            </a:r>
            <a:r>
              <a:rPr lang="en-US" i="1" u="none" dirty="0" err="1"/>
              <a:t>filmen</a:t>
            </a:r>
            <a:r>
              <a:rPr lang="en-US" i="1" u="none" dirty="0"/>
              <a:t>.</a:t>
            </a:r>
          </a:p>
          <a:p>
            <a:pPr marL="171450" indent="-171450">
              <a:buFont typeface="Arial" panose="020B0604020202020204" pitchFamily="34" charset="0"/>
              <a:buChar char="•"/>
            </a:pPr>
            <a:r>
              <a:rPr lang="en-US" i="0" u="none" dirty="0" err="1"/>
              <a:t>Hvordan</a:t>
            </a:r>
            <a:r>
              <a:rPr lang="en-US" i="0" u="none" dirty="0"/>
              <a:t> </a:t>
            </a:r>
            <a:r>
              <a:rPr lang="en-US" i="0" u="none" dirty="0" err="1"/>
              <a:t>tenker</a:t>
            </a:r>
            <a:r>
              <a:rPr lang="en-US" i="0" u="none" dirty="0"/>
              <a:t> </a:t>
            </a:r>
            <a:r>
              <a:rPr lang="en-US" i="0" u="none" dirty="0" err="1"/>
              <a:t>dere</a:t>
            </a:r>
            <a:r>
              <a:rPr lang="en-US" i="0" u="none" dirty="0"/>
              <a:t> at </a:t>
            </a:r>
            <a:r>
              <a:rPr lang="en-US" i="0" u="none" dirty="0" err="1"/>
              <a:t>denne</a:t>
            </a:r>
            <a:r>
              <a:rPr lang="en-US" i="0" u="none" dirty="0"/>
              <a:t> </a:t>
            </a:r>
            <a:r>
              <a:rPr lang="en-US" i="0" u="none" dirty="0" err="1"/>
              <a:t>kunnskapen</a:t>
            </a:r>
            <a:r>
              <a:rPr lang="en-US" i="0" u="none" dirty="0"/>
              <a:t> om </a:t>
            </a:r>
            <a:r>
              <a:rPr lang="en-US" i="0" u="none" dirty="0" err="1"/>
              <a:t>resiliens</a:t>
            </a:r>
            <a:r>
              <a:rPr lang="en-US" i="0" u="none" dirty="0"/>
              <a:t> </a:t>
            </a:r>
            <a:r>
              <a:rPr lang="en-US" i="0" u="none" dirty="0" err="1"/>
              <a:t>kan</a:t>
            </a:r>
            <a:r>
              <a:rPr lang="en-US" i="0" u="none" dirty="0"/>
              <a:t> </a:t>
            </a:r>
            <a:r>
              <a:rPr lang="en-US" i="0" u="none" dirty="0" err="1"/>
              <a:t>være</a:t>
            </a:r>
            <a:r>
              <a:rPr lang="en-US" i="0" u="none" dirty="0"/>
              <a:t> </a:t>
            </a:r>
            <a:r>
              <a:rPr lang="en-US" i="0" u="none" dirty="0" err="1"/>
              <a:t>viktig</a:t>
            </a:r>
            <a:r>
              <a:rPr lang="en-US" i="0" u="none" dirty="0"/>
              <a:t> for </a:t>
            </a:r>
            <a:r>
              <a:rPr lang="en-US" i="0" u="none" dirty="0" err="1"/>
              <a:t>dere</a:t>
            </a:r>
            <a:r>
              <a:rPr lang="en-US" i="0" u="none" dirty="0"/>
              <a:t> </a:t>
            </a:r>
            <a:r>
              <a:rPr lang="en-US" i="0" u="none" dirty="0" err="1"/>
              <a:t>i</a:t>
            </a:r>
            <a:r>
              <a:rPr lang="en-US" i="0" u="none" dirty="0"/>
              <a:t> </a:t>
            </a:r>
            <a:r>
              <a:rPr lang="en-US" i="0" u="none" dirty="0" err="1"/>
              <a:t>deres</a:t>
            </a:r>
            <a:r>
              <a:rPr lang="en-US" i="0" u="none" dirty="0"/>
              <a:t> </a:t>
            </a:r>
            <a:r>
              <a:rPr lang="en-US" i="0" u="none" dirty="0" err="1"/>
              <a:t>arbeidshverdag</a:t>
            </a:r>
            <a:r>
              <a:rPr lang="en-US" i="0" u="none" dirty="0"/>
              <a:t>? </a:t>
            </a:r>
            <a:endParaRPr lang="en-US" i="1" u="none" dirty="0"/>
          </a:p>
          <a:p>
            <a:pPr marL="0" indent="0">
              <a:buFont typeface="Arial" panose="020B0604020202020204" pitchFamily="34" charset="0"/>
              <a:buNone/>
            </a:pPr>
            <a:endParaRPr lang="en-US" i="1" u="none" dirty="0"/>
          </a:p>
          <a:p>
            <a:pPr marL="0" indent="0">
              <a:buFont typeface="Arial" panose="020B0604020202020204" pitchFamily="34" charset="0"/>
              <a:buNone/>
            </a:pPr>
            <a:r>
              <a:rPr lang="en-US" i="1" u="none" dirty="0"/>
              <a:t>Gi </a:t>
            </a:r>
            <a:r>
              <a:rPr lang="en-US" i="1" u="none" dirty="0" err="1"/>
              <a:t>deltakerne</a:t>
            </a:r>
            <a:r>
              <a:rPr lang="en-US" i="1" u="none" dirty="0"/>
              <a:t> </a:t>
            </a:r>
            <a:r>
              <a:rPr lang="en-US" i="1" u="none" dirty="0" err="1"/>
              <a:t>mulighet</a:t>
            </a:r>
            <a:r>
              <a:rPr lang="en-US" i="1" u="none" dirty="0"/>
              <a:t> </a:t>
            </a:r>
            <a:r>
              <a:rPr lang="en-US" i="1" u="none" dirty="0" err="1"/>
              <a:t>til</a:t>
            </a:r>
            <a:r>
              <a:rPr lang="en-US" i="1" u="none" dirty="0"/>
              <a:t> å </a:t>
            </a:r>
            <a:r>
              <a:rPr lang="en-US" i="1" u="none" dirty="0" err="1"/>
              <a:t>drøfte</a:t>
            </a:r>
            <a:r>
              <a:rPr lang="en-US" i="1" u="none" dirty="0"/>
              <a:t> </a:t>
            </a:r>
            <a:r>
              <a:rPr lang="en-US" i="1" u="none" dirty="0" err="1"/>
              <a:t>kort</a:t>
            </a:r>
            <a:r>
              <a:rPr lang="en-US" i="1" u="none" dirty="0"/>
              <a:t> 2 </a:t>
            </a:r>
            <a:r>
              <a:rPr lang="en-US" i="1" u="none" dirty="0" err="1"/>
              <a:t>og</a:t>
            </a:r>
            <a:r>
              <a:rPr lang="en-US" i="1" u="none" dirty="0"/>
              <a:t> 2 </a:t>
            </a:r>
            <a:r>
              <a:rPr lang="en-US" i="1" u="none" dirty="0" err="1"/>
              <a:t>i</a:t>
            </a:r>
            <a:r>
              <a:rPr lang="en-US" i="1" u="none" dirty="0"/>
              <a:t> 3 </a:t>
            </a:r>
            <a:r>
              <a:rPr lang="en-US" i="1" u="none" dirty="0" err="1"/>
              <a:t>minutter</a:t>
            </a:r>
            <a:r>
              <a:rPr lang="en-US" i="1" u="none" dirty="0"/>
              <a:t>, ta </a:t>
            </a:r>
            <a:r>
              <a:rPr lang="en-US" i="1" u="none" dirty="0" err="1"/>
              <a:t>deretter</a:t>
            </a:r>
            <a:r>
              <a:rPr lang="en-US" i="1" u="none" dirty="0"/>
              <a:t> </a:t>
            </a:r>
            <a:r>
              <a:rPr lang="en-US" i="1" u="none" dirty="0" err="1"/>
              <a:t>en</a:t>
            </a:r>
            <a:r>
              <a:rPr lang="en-US" i="1" u="none" dirty="0"/>
              <a:t> </a:t>
            </a:r>
            <a:r>
              <a:rPr lang="en-US" i="1" u="none" dirty="0" err="1"/>
              <a:t>felles</a:t>
            </a:r>
            <a:r>
              <a:rPr lang="en-US" i="1" u="none" dirty="0"/>
              <a:t> </a:t>
            </a:r>
            <a:r>
              <a:rPr lang="en-US" i="1" u="none" dirty="0" err="1"/>
              <a:t>oppsummering</a:t>
            </a:r>
            <a:r>
              <a:rPr lang="en-US" i="1" u="none" dirty="0"/>
              <a:t> </a:t>
            </a:r>
            <a:r>
              <a:rPr lang="en-US" i="1" u="none" dirty="0" err="1"/>
              <a:t>og</a:t>
            </a:r>
            <a:r>
              <a:rPr lang="en-US" i="1" u="none" dirty="0"/>
              <a:t> </a:t>
            </a:r>
            <a:r>
              <a:rPr lang="en-US" i="1" u="none" dirty="0" err="1"/>
              <a:t>spør</a:t>
            </a:r>
            <a:r>
              <a:rPr lang="en-US" i="1" u="none" dirty="0"/>
              <a:t> 2-3 </a:t>
            </a:r>
            <a:r>
              <a:rPr lang="en-US" i="1" u="none" dirty="0" err="1"/>
              <a:t>personer</a:t>
            </a:r>
            <a:r>
              <a:rPr lang="en-US" i="1" u="none" dirty="0"/>
              <a:t> </a:t>
            </a:r>
            <a:r>
              <a:rPr lang="en-US" i="1" u="none" dirty="0" err="1"/>
              <a:t>hva</a:t>
            </a:r>
            <a:r>
              <a:rPr lang="en-US" i="1" u="none" dirty="0"/>
              <a:t> de </a:t>
            </a:r>
            <a:r>
              <a:rPr lang="en-US" i="1" u="none" dirty="0" err="1"/>
              <a:t>ble</a:t>
            </a:r>
            <a:r>
              <a:rPr lang="en-US" i="1" u="none" dirty="0"/>
              <a:t> </a:t>
            </a:r>
            <a:r>
              <a:rPr lang="en-US" i="1" u="none" dirty="0" err="1"/>
              <a:t>opptatte</a:t>
            </a:r>
            <a:r>
              <a:rPr lang="en-US" i="1" u="none" dirty="0"/>
              <a:t> av </a:t>
            </a:r>
            <a:r>
              <a:rPr lang="en-US" i="1" u="none" dirty="0" err="1"/>
              <a:t>i</a:t>
            </a:r>
            <a:r>
              <a:rPr lang="en-US" i="1" u="none" dirty="0"/>
              <a:t> </a:t>
            </a:r>
            <a:r>
              <a:rPr lang="en-US" i="1" u="none" dirty="0" err="1"/>
              <a:t>deres</a:t>
            </a:r>
            <a:r>
              <a:rPr lang="en-US" i="1" u="none" dirty="0"/>
              <a:t> </a:t>
            </a:r>
            <a:r>
              <a:rPr lang="en-US" i="1" u="none" dirty="0" err="1"/>
              <a:t>diskusjon</a:t>
            </a:r>
            <a:r>
              <a:rPr lang="en-US" i="1" u="none" dirty="0"/>
              <a:t>.</a:t>
            </a:r>
          </a:p>
          <a:p>
            <a:pPr marL="0" indent="0">
              <a:buFont typeface="Arial" panose="020B0604020202020204" pitchFamily="34" charset="0"/>
              <a:buNone/>
            </a:pPr>
            <a:endParaRPr lang="en-US" b="1" u="none" dirty="0"/>
          </a:p>
          <a:p>
            <a:pPr marL="0" indent="0">
              <a:buFont typeface="Arial" panose="020B0604020202020204" pitchFamily="34" charset="0"/>
              <a:buNone/>
            </a:pPr>
            <a:r>
              <a:rPr lang="nb-NO" b="1" dirty="0"/>
              <a:t>Kilder:</a:t>
            </a:r>
          </a:p>
          <a:p>
            <a:pPr marL="0" indent="0">
              <a:buFont typeface="Arial" panose="020B0604020202020204" pitchFamily="34" charset="0"/>
              <a:buNone/>
            </a:pPr>
            <a:r>
              <a:rPr lang="nb-NO" b="0" i="0" u="none" baseline="0" dirty="0"/>
              <a:t>Frank, K. (</a:t>
            </a:r>
            <a:r>
              <a:rPr lang="nb-NO" b="0" i="0" u="none" baseline="0" dirty="0" err="1"/>
              <a:t>i.d</a:t>
            </a:r>
            <a:r>
              <a:rPr lang="nb-NO" b="0" i="0" u="none" baseline="0" dirty="0"/>
              <a:t>.). </a:t>
            </a:r>
            <a:r>
              <a:rPr lang="nb-NO" b="0" i="1" u="none" baseline="0" dirty="0"/>
              <a:t>Hva er </a:t>
            </a:r>
            <a:r>
              <a:rPr lang="nb-NO" b="0" i="1" u="none" baseline="0" dirty="0" err="1"/>
              <a:t>resilience</a:t>
            </a:r>
            <a:r>
              <a:rPr lang="nb-NO" b="0" i="1" u="none" baseline="0" dirty="0"/>
              <a:t>? </a:t>
            </a:r>
            <a:r>
              <a:rPr lang="nb-NO" b="0" i="0" u="none" baseline="0" dirty="0" err="1"/>
              <a:t>Psykologiforeningen</a:t>
            </a:r>
            <a:r>
              <a:rPr lang="nb-NO" b="0" i="0" u="none" baseline="0" dirty="0"/>
              <a:t>. Tilgjengelig fra: https://www.psykologforeningen.no/fag-og-politikk/psykisk-helse/psykologiske-temaer/hva-er-resiliens </a:t>
            </a:r>
          </a:p>
          <a:p>
            <a:pPr marL="0" indent="0">
              <a:buFont typeface="Arial" panose="020B0604020202020204" pitchFamily="34" charset="0"/>
              <a:buNone/>
            </a:pPr>
            <a:endParaRPr lang="nb-NO" b="0" dirty="0"/>
          </a:p>
          <a:p>
            <a:pPr marL="0" indent="0">
              <a:buFont typeface="Arial" panose="020B0604020202020204" pitchFamily="34" charset="0"/>
              <a:buNone/>
            </a:pPr>
            <a:r>
              <a:rPr lang="nb-NO" b="0" dirty="0"/>
              <a:t>Hva er resiliens? Kari Frank, Psykologforeningen. Tilgjengelig fra: https://www.psykologforeningen.no/fag-og-politikk/psykisk-helse/livsutfordringer/hva-er-resiliens, hentet 30.10.2024</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759186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chemeClr val="tx1"/>
                </a:solidFill>
                <a:latin typeface="Oslo Sans Office" panose="02000000000000000000" pitchFamily="2" charset="77"/>
                <a:ea typeface="+mn-ea"/>
                <a:cs typeface="+mn-cs"/>
              </a:rPr>
              <a:t>Resiliens</a:t>
            </a:r>
            <a:r>
              <a:rPr lang="en-US" sz="1200" b="0" i="0" kern="1200" dirty="0">
                <a:solidFill>
                  <a:schemeClr val="tx1"/>
                </a:solidFill>
                <a:latin typeface="Oslo Sans Office" panose="02000000000000000000" pitchFamily="2" charset="77"/>
                <a:ea typeface="+mn-ea"/>
                <a:cs typeface="+mn-cs"/>
              </a:rPr>
              <a:t> handler om </a:t>
            </a:r>
            <a:r>
              <a:rPr lang="en-US" sz="1200" b="0" i="0" kern="1200" dirty="0" err="1">
                <a:solidFill>
                  <a:schemeClr val="tx1"/>
                </a:solidFill>
                <a:latin typeface="Oslo Sans Office" panose="02000000000000000000" pitchFamily="2" charset="77"/>
                <a:ea typeface="+mn-ea"/>
                <a:cs typeface="+mn-cs"/>
              </a:rPr>
              <a:t>en</a:t>
            </a:r>
            <a:r>
              <a:rPr lang="en-US" sz="1200" b="0" i="0" kern="1200" dirty="0">
                <a:solidFill>
                  <a:schemeClr val="tx1"/>
                </a:solidFill>
                <a:latin typeface="Oslo Sans Office" panose="02000000000000000000" pitchFamily="2" charset="77"/>
                <a:ea typeface="+mn-ea"/>
                <a:cs typeface="+mn-cs"/>
              </a:rPr>
              <a:t> persons </a:t>
            </a:r>
            <a:r>
              <a:rPr lang="en-US" sz="1200" b="0" i="0" kern="1200" dirty="0" err="1">
                <a:solidFill>
                  <a:schemeClr val="tx1"/>
                </a:solidFill>
                <a:latin typeface="Oslo Sans Office" panose="02000000000000000000" pitchFamily="2" charset="77"/>
                <a:ea typeface="+mn-ea"/>
                <a:cs typeface="+mn-cs"/>
              </a:rPr>
              <a:t>mulighet</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og</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evne</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til</a:t>
            </a:r>
            <a:r>
              <a:rPr lang="en-US" sz="1200" b="0" i="0" kern="1200" dirty="0">
                <a:solidFill>
                  <a:schemeClr val="tx1"/>
                </a:solidFill>
                <a:latin typeface="Oslo Sans Office" panose="02000000000000000000" pitchFamily="2" charset="77"/>
                <a:ea typeface="+mn-ea"/>
                <a:cs typeface="+mn-cs"/>
              </a:rPr>
              <a:t> å </a:t>
            </a:r>
            <a:r>
              <a:rPr lang="en-US" sz="1200" b="0" i="0" kern="1200" dirty="0" err="1">
                <a:solidFill>
                  <a:schemeClr val="tx1"/>
                </a:solidFill>
                <a:latin typeface="Oslo Sans Office" panose="02000000000000000000" pitchFamily="2" charset="77"/>
                <a:ea typeface="+mn-ea"/>
                <a:cs typeface="+mn-cs"/>
              </a:rPr>
              <a:t>overkomme</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utfordringer</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i</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møte</a:t>
            </a:r>
            <a:r>
              <a:rPr lang="en-US" sz="1200" b="0" i="0" kern="1200" dirty="0">
                <a:solidFill>
                  <a:schemeClr val="tx1"/>
                </a:solidFill>
                <a:latin typeface="Oslo Sans Office" panose="02000000000000000000" pitchFamily="2" charset="77"/>
                <a:ea typeface="+mn-ea"/>
                <a:cs typeface="+mn-cs"/>
              </a:rPr>
              <a:t> med </a:t>
            </a:r>
            <a:r>
              <a:rPr lang="en-US" sz="1200" b="0" i="0" kern="1200" dirty="0" err="1">
                <a:solidFill>
                  <a:schemeClr val="tx1"/>
                </a:solidFill>
                <a:latin typeface="Oslo Sans Office" panose="02000000000000000000" pitchFamily="2" charset="77"/>
                <a:ea typeface="+mn-ea"/>
                <a:cs typeface="+mn-cs"/>
              </a:rPr>
              <a:t>langvarig</a:t>
            </a:r>
            <a:r>
              <a:rPr lang="en-US" sz="1200" b="0" i="0" kern="1200" dirty="0">
                <a:solidFill>
                  <a:schemeClr val="tx1"/>
                </a:solidFill>
                <a:latin typeface="Oslo Sans Office" panose="02000000000000000000" pitchFamily="2" charset="77"/>
                <a:ea typeface="+mn-ea"/>
                <a:cs typeface="+mn-cs"/>
              </a:rPr>
              <a:t> stress/</a:t>
            </a:r>
            <a:r>
              <a:rPr lang="en-US" sz="1200" b="0" i="0" kern="1200" dirty="0" err="1">
                <a:solidFill>
                  <a:schemeClr val="tx1"/>
                </a:solidFill>
                <a:latin typeface="Oslo Sans Office" panose="02000000000000000000" pitchFamily="2" charset="77"/>
                <a:ea typeface="+mn-ea"/>
                <a:cs typeface="+mn-cs"/>
              </a:rPr>
              <a:t>belastning</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traumer</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og</a:t>
            </a:r>
            <a:r>
              <a:rPr lang="en-US" sz="1200" b="0" i="0" kern="1200" dirty="0">
                <a:solidFill>
                  <a:schemeClr val="tx1"/>
                </a:solidFill>
                <a:latin typeface="Oslo Sans Office" panose="02000000000000000000" pitchFamily="2" charset="77"/>
                <a:ea typeface="+mn-ea"/>
                <a:cs typeface="+mn-cs"/>
              </a:rPr>
              <a:t> negative </a:t>
            </a:r>
            <a:r>
              <a:rPr lang="en-US" sz="1200" b="0" i="0" kern="1200" dirty="0" err="1">
                <a:solidFill>
                  <a:schemeClr val="tx1"/>
                </a:solidFill>
                <a:latin typeface="Oslo Sans Office" panose="02000000000000000000" pitchFamily="2" charset="77"/>
                <a:ea typeface="+mn-ea"/>
                <a:cs typeface="+mn-cs"/>
              </a:rPr>
              <a:t>livshendelser</a:t>
            </a:r>
            <a:r>
              <a:rPr lang="en-US" sz="1200" b="0" i="0" kern="1200" dirty="0">
                <a:solidFill>
                  <a:schemeClr val="tx1"/>
                </a:solidFill>
                <a:latin typeface="Oslo Sans Office" panose="02000000000000000000" pitchFamily="2" charset="77"/>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chemeClr val="tx1"/>
                </a:solidFill>
                <a:latin typeface="Oslo Sans Office" panose="02000000000000000000" pitchFamily="2" charset="77"/>
                <a:ea typeface="+mn-ea"/>
                <a:cs typeface="+mn-cs"/>
              </a:rPr>
              <a:t>Innenfor</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forskningen</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på</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resiliens</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har</a:t>
            </a:r>
            <a:r>
              <a:rPr lang="en-US" sz="1200" b="0" i="0" kern="1200" dirty="0">
                <a:solidFill>
                  <a:schemeClr val="tx1"/>
                </a:solidFill>
                <a:latin typeface="Oslo Sans Office" panose="02000000000000000000" pitchFamily="2" charset="77"/>
                <a:ea typeface="+mn-ea"/>
                <a:cs typeface="+mn-cs"/>
              </a:rPr>
              <a:t> man sett </a:t>
            </a:r>
            <a:r>
              <a:rPr lang="en-US" sz="1200" b="0" i="0" kern="1200" dirty="0" err="1">
                <a:solidFill>
                  <a:schemeClr val="tx1"/>
                </a:solidFill>
                <a:latin typeface="Oslo Sans Office" panose="02000000000000000000" pitchFamily="2" charset="77"/>
                <a:ea typeface="+mn-ea"/>
                <a:cs typeface="+mn-cs"/>
              </a:rPr>
              <a:t>på</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tre</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vanlige</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kilder</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til</a:t>
            </a:r>
            <a:r>
              <a:rPr lang="en-US" sz="1200" b="0" i="0" kern="1200" dirty="0">
                <a:solidFill>
                  <a:schemeClr val="tx1"/>
                </a:solidFill>
                <a:latin typeface="Oslo Sans Office" panose="02000000000000000000" pitchFamily="2" charset="77"/>
                <a:ea typeface="+mn-ea"/>
                <a:cs typeface="+mn-cs"/>
              </a:rPr>
              <a:t> </a:t>
            </a:r>
            <a:r>
              <a:rPr lang="en-US" sz="1200" b="0" i="0" kern="1200" dirty="0" err="1">
                <a:solidFill>
                  <a:schemeClr val="tx1"/>
                </a:solidFill>
                <a:latin typeface="Oslo Sans Office" panose="02000000000000000000" pitchFamily="2" charset="77"/>
                <a:ea typeface="+mn-ea"/>
                <a:cs typeface="+mn-cs"/>
              </a:rPr>
              <a:t>resiliens</a:t>
            </a:r>
            <a:r>
              <a:rPr lang="en-US" sz="1200" b="0" i="0" kern="1200" dirty="0">
                <a:solidFill>
                  <a:schemeClr val="tx1"/>
                </a:solidFill>
                <a:latin typeface="Oslo Sans Office" panose="02000000000000000000" pitchFamily="2" charset="77"/>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Individuelle egenskaper, for eksempel at man klarer å løse problemer og har god selvfølelse.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Opplevelse av tilhørighet og fellesskap i familien, for eksempel omsorgsfulle foreldre som styrker barnets selvfølelse.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Støtte fra andre, for eksempel støtte fra et trossamfunn, en lærer eller en besteforelder når omsorgsfulle foreldre mangler.</a:t>
            </a:r>
            <a:endParaRPr lang="en-US" sz="1200" b="0" i="0" kern="1200" dirty="0">
              <a:solidFill>
                <a:schemeClr val="tx1"/>
              </a:solidFill>
              <a:latin typeface="Oslo Sans Office" panose="02000000000000000000"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dirty="0">
                <a:ln>
                  <a:noFill/>
                </a:ln>
                <a:solidFill>
                  <a:prstClr val="black"/>
                </a:solidFill>
                <a:effectLst/>
                <a:uLnTx/>
                <a:uFillTx/>
                <a:latin typeface="Oslo Sans Office" panose="02000000000000000000" pitchFamily="2" charset="77"/>
                <a:ea typeface="+mn-ea"/>
                <a:cs typeface="+mn-cs"/>
              </a:rPr>
              <a:t>Hvordan henger resiliens sammen med hjernen vår?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Hjernen har en evne som heter </a:t>
            </a:r>
            <a:r>
              <a:rPr lang="nb-NO" sz="1200" b="0" i="1" kern="1200" dirty="0">
                <a:solidFill>
                  <a:schemeClr val="tx1"/>
                </a:solidFill>
                <a:latin typeface="Oslo Sans Office" panose="02000000000000000000" pitchFamily="2" charset="77"/>
                <a:ea typeface="+mn-ea"/>
                <a:cs typeface="+mn-cs"/>
              </a:rPr>
              <a:t>nevroplastisitet</a:t>
            </a:r>
            <a:r>
              <a:rPr lang="nb-NO" sz="1200" b="0" i="0" kern="1200" dirty="0">
                <a:solidFill>
                  <a:schemeClr val="tx1"/>
                </a:solidFill>
                <a:latin typeface="Oslo Sans Office" panose="02000000000000000000" pitchFamily="2" charset="77"/>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Nevroplastisitet er hjernens evne til å tilpasse seg, endre seg og skape nye koblinger.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Denne endringsevnen kan både være en kilde til sårbarhet og resiliens.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latin typeface="Oslo Sans Office" panose="02000000000000000000" pitchFamily="2" charset="77"/>
                <a:ea typeface="+mn-ea"/>
                <a:cs typeface="+mn-cs"/>
              </a:rPr>
              <a:t>Selv om hjernen vår enklest lar seg endre i barndomsårene, er det aldri for sent å motvirke påvirkningen belastninger kan ha.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Center on the Developing Child. (</a:t>
            </a:r>
            <a:r>
              <a:rPr lang="en-US" dirty="0" err="1"/>
              <a:t>i.d.</a:t>
            </a:r>
            <a:r>
              <a:rPr lang="en-US" dirty="0"/>
              <a:t>).</a:t>
            </a:r>
            <a:r>
              <a:rPr lang="en-US" i="1" dirty="0"/>
              <a:t> A guide to</a:t>
            </a:r>
            <a:r>
              <a:rPr lang="en-US" b="0" i="1" u="none" baseline="0" dirty="0"/>
              <a:t> r</a:t>
            </a:r>
            <a:r>
              <a:rPr lang="en-US" i="1" dirty="0"/>
              <a:t>esilience. </a:t>
            </a:r>
            <a:r>
              <a:rPr lang="en-US" dirty="0"/>
              <a:t>Harvard University. </a:t>
            </a:r>
            <a:r>
              <a:rPr lang="en-US" dirty="0" err="1"/>
              <a:t>Tilgjengelig</a:t>
            </a:r>
            <a:r>
              <a:rPr lang="en-US" dirty="0"/>
              <a:t> </a:t>
            </a:r>
            <a:r>
              <a:rPr lang="en-US" dirty="0" err="1"/>
              <a:t>fra</a:t>
            </a:r>
            <a:r>
              <a:rPr lang="en-US" dirty="0"/>
              <a:t>: https://developingchild.harvard.edu/science/key-concepts/resilience/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pPr marL="0" indent="0">
              <a:buFont typeface="Arial" panose="020B0604020202020204" pitchFamily="34" charset="0"/>
              <a:buNone/>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err="1"/>
              <a:t>Felitti</a:t>
            </a:r>
            <a:r>
              <a:rPr lang="en-US" b="0" dirty="0"/>
              <a:t>, V. J., Anda, R. F., Nordenberg, D., Williamson, D. F., Spitz, A. M., Edwards, V., … &amp; Marks, J. S. (1998). Relationship of childhood abuse and household dysfunction to many of the leading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causes of death in adults: The Adverse Childhood Experiences (ACE) Study. </a:t>
            </a:r>
            <a:r>
              <a:rPr lang="en-US" b="0" i="1" dirty="0"/>
              <a:t>American Journal of Preventive Medicine, 14</a:t>
            </a:r>
            <a:r>
              <a:rPr lang="en-US" b="0" dirty="0"/>
              <a:t>(4), 245-258</a:t>
            </a:r>
          </a:p>
          <a:p>
            <a:pPr marL="0" indent="0">
              <a:buFont typeface="Arial" panose="020B0604020202020204" pitchFamily="34" charset="0"/>
              <a:buNone/>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Garmezy</a:t>
            </a:r>
            <a:r>
              <a:rPr lang="en-US" b="0" i="0" u="none" baseline="0" dirty="0"/>
              <a:t>, N. (1993). Children in poverty: Resilience despite risk. </a:t>
            </a:r>
            <a:r>
              <a:rPr lang="en-US" b="0" i="1" u="none" baseline="0" dirty="0"/>
              <a:t>Psychiatry</a:t>
            </a:r>
            <a:r>
              <a:rPr lang="en-US" b="0" i="0" u="none" baseline="0" dirty="0"/>
              <a:t>,</a:t>
            </a:r>
            <a:r>
              <a:rPr lang="en-US" b="0" i="1" u="none" baseline="0" dirty="0"/>
              <a:t> 56</a:t>
            </a:r>
            <a:r>
              <a:rPr lang="en-US" b="0" i="0" u="none" baseline="0" dirty="0"/>
              <a:t>(1), 127-136.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Luthar</a:t>
            </a:r>
            <a:r>
              <a:rPr lang="en-US" dirty="0"/>
              <a:t>, S. S., &amp; Cicchetti, D. (2000). The construct of resilience: implications for interventions and social policies. </a:t>
            </a:r>
            <a:r>
              <a:rPr lang="en-US" i="1" dirty="0"/>
              <a:t>Dev </a:t>
            </a:r>
            <a:r>
              <a:rPr lang="en-US" i="1" dirty="0" err="1"/>
              <a:t>Psychopathol</a:t>
            </a:r>
            <a:r>
              <a:rPr lang="en-US" i="1" dirty="0"/>
              <a:t>, 12</a:t>
            </a:r>
            <a:r>
              <a:rPr lang="en-US" dirty="0"/>
              <a:t>(4), 857-885.</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Nordanger, D. Ø. (2022, 12.05.2022). </a:t>
            </a:r>
            <a:r>
              <a:rPr lang="nb-NO" b="0" i="1" u="none" baseline="0" dirty="0"/>
              <a:t>«Herregud, er alt traumer nå?!»</a:t>
            </a:r>
            <a:r>
              <a:rPr lang="nb-NO" b="0" i="0" u="none" baseline="0" dirty="0"/>
              <a:t>. Psykologisk.no. Tilgjengelig fra: https://psykologisk.no/2021/09/herregud-er-alt-traumer-na/</a:t>
            </a:r>
          </a:p>
          <a:p>
            <a:pPr marL="0" indent="0">
              <a:buFont typeface="Arial" panose="020B0604020202020204" pitchFamily="34" charset="0"/>
              <a:buNone/>
            </a:pPr>
            <a:endParaRPr lang="en-US" b="0" i="1" u="none" baseline="0" dirty="0"/>
          </a:p>
          <a:p>
            <a:pPr marL="0" indent="0">
              <a:buFont typeface="Arial" panose="020B0604020202020204" pitchFamily="34" charset="0"/>
              <a:buNone/>
            </a:pPr>
            <a:r>
              <a:rPr lang="en-US" b="0" i="0" u="none" baseline="0" dirty="0"/>
              <a:t>Maltby, J., &amp; Hall, S. S. (2022). Less is more. Discovering the latent factors of trait resilience. </a:t>
            </a:r>
            <a:r>
              <a:rPr lang="en-US" b="0" i="1" u="none" baseline="0" dirty="0"/>
              <a:t>Journal of Research in Personality</a:t>
            </a:r>
            <a:r>
              <a:rPr lang="en-US" b="0" i="0" u="none" baseline="0" dirty="0"/>
              <a:t>,</a:t>
            </a:r>
            <a:r>
              <a:rPr lang="en-US" b="0" i="1" u="none" baseline="0" dirty="0"/>
              <a:t> 97</a:t>
            </a:r>
            <a:r>
              <a:rPr lang="en-US" b="0" i="0" u="none" baseline="0" dirty="0"/>
              <a:t>, 104193. </a:t>
            </a:r>
          </a:p>
          <a:p>
            <a:pPr marL="0" indent="0">
              <a:buFont typeface="Arial" panose="020B0604020202020204" pitchFamily="34" charset="0"/>
              <a:buNone/>
            </a:pPr>
            <a:endParaRPr lang="en-US" b="0" i="1" u="none" baseline="0" dirty="0"/>
          </a:p>
          <a:p>
            <a:pPr marL="0" indent="0">
              <a:buFont typeface="Arial" panose="020B0604020202020204" pitchFamily="34" charset="0"/>
              <a:buNone/>
            </a:pPr>
            <a:r>
              <a:rPr lang="en-US" dirty="0"/>
              <a:t>Rutter, M. (1999). Resilience concepts and findings: implications for family therapy. </a:t>
            </a:r>
            <a:r>
              <a:rPr lang="en-US" i="1" dirty="0"/>
              <a:t>Journal of Family Therapy, 21</a:t>
            </a:r>
            <a:r>
              <a:rPr lang="en-US" dirty="0"/>
              <a:t>(2), 119-144.</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Rutter, M. (2006). Implications of resilience concepts for scientific understanding. </a:t>
            </a:r>
            <a:r>
              <a:rPr lang="en-US" i="1" dirty="0"/>
              <a:t>Resilience in Children, 1094</a:t>
            </a:r>
            <a:r>
              <a:rPr lang="en-US" dirty="0"/>
              <a:t>, 1-12.</a:t>
            </a:r>
          </a:p>
          <a:p>
            <a:pPr marL="0" indent="0">
              <a:buFont typeface="Arial" panose="020B0604020202020204" pitchFamily="34" charset="0"/>
              <a:buNone/>
            </a:pPr>
            <a:endParaRPr lang="en-US" dirty="0"/>
          </a:p>
          <a:p>
            <a:pPr marL="0" indent="0">
              <a:buFont typeface="Arial" panose="020B0604020202020204" pitchFamily="34" charset="0"/>
              <a:buNone/>
            </a:pPr>
            <a:r>
              <a:rPr lang="en-US" b="0" i="0" u="none" baseline="0" dirty="0"/>
              <a:t>Werner, E. E. (1993). Risk, resilience, and recovery: Perspectives from the Kauai Longitudinal Study. </a:t>
            </a:r>
            <a:r>
              <a:rPr lang="en-US" b="0" i="1" u="none" baseline="0" dirty="0"/>
              <a:t>Development and psychopathology</a:t>
            </a:r>
            <a:r>
              <a:rPr lang="en-US" b="0" i="0" u="none" baseline="0" dirty="0"/>
              <a:t>,</a:t>
            </a:r>
            <a:r>
              <a:rPr lang="en-US" b="0" i="1" u="none" baseline="0" dirty="0"/>
              <a:t> 5</a:t>
            </a:r>
            <a:r>
              <a:rPr lang="en-US" b="0" i="0" u="none" baseline="0" dirty="0"/>
              <a:t>(4), 503-515. </a:t>
            </a:r>
          </a:p>
          <a:p>
            <a:pPr marL="0" indent="0">
              <a:buFont typeface="Arial" panose="020B0604020202020204" pitchFamily="34" charset="0"/>
              <a:buNone/>
            </a:pPr>
            <a:endParaRPr lang="en-US" b="0" i="1" u="none" baseline="0" dirty="0"/>
          </a:p>
          <a:p>
            <a:pPr marL="0" indent="0">
              <a:buFont typeface="Arial" panose="020B0604020202020204" pitchFamily="34" charset="0"/>
              <a:buNone/>
            </a:pPr>
            <a:r>
              <a:rPr lang="en-US" b="0" i="0" u="none" baseline="0" dirty="0"/>
              <a:t>Werner, E. (1997). Vulnerable but invincible: high‐risk children from birth to adulthood. </a:t>
            </a:r>
            <a:r>
              <a:rPr lang="en-US" b="0" i="1" u="none" baseline="0" dirty="0"/>
              <a:t>Acta </a:t>
            </a:r>
            <a:r>
              <a:rPr lang="en-US" b="0" i="1" u="none" baseline="0" dirty="0" err="1"/>
              <a:t>Paediatrica</a:t>
            </a:r>
            <a:r>
              <a:rPr lang="en-US" b="0" i="0" u="none" baseline="0" dirty="0"/>
              <a:t>,</a:t>
            </a:r>
            <a:r>
              <a:rPr lang="en-US" b="0" i="1" u="none" baseline="0" dirty="0"/>
              <a:t> 86</a:t>
            </a:r>
            <a:r>
              <a:rPr lang="en-US" b="0" i="0" u="none" baseline="0" dirty="0"/>
              <a:t>(S422), 103-105. </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32</a:t>
            </a:fld>
            <a:endParaRPr lang="nb-NO"/>
          </a:p>
        </p:txBody>
      </p:sp>
    </p:spTree>
    <p:extLst>
      <p:ext uri="{BB962C8B-B14F-4D97-AF65-F5344CB8AC3E}">
        <p14:creationId xmlns:p14="http://schemas.microsoft.com/office/powerpoint/2010/main" val="4066511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Gjennomgå det som står på siden, og si dette:</a:t>
            </a:r>
          </a:p>
          <a:p>
            <a:endParaRPr lang="nb-NO" b="1" dirty="0"/>
          </a:p>
          <a:p>
            <a:r>
              <a:rPr lang="nb-NO" b="1" dirty="0"/>
              <a:t>Manus:</a:t>
            </a:r>
          </a:p>
          <a:p>
            <a:pPr marL="171450" indent="-171450">
              <a:buFont typeface="Arial" panose="020B0604020202020204" pitchFamily="34" charset="0"/>
              <a:buChar char="•"/>
            </a:pPr>
            <a:r>
              <a:rPr lang="nb-NO" b="0" strike="noStrike" dirty="0"/>
              <a:t>Disse faktorene er viktige for å bygge resiliens:</a:t>
            </a:r>
          </a:p>
          <a:p>
            <a:pPr marL="628650" lvl="1" indent="-171450">
              <a:buFont typeface="Arial" panose="020B0604020202020204" pitchFamily="34" charset="0"/>
              <a:buChar char="•"/>
            </a:pPr>
            <a:r>
              <a:rPr lang="nb-NO" strike="noStrike" dirty="0"/>
              <a:t>Å ha trygge, omsorgsfulle voksne, som foreldre og lærere, som kan gi emosjonell støtte og trygghet.</a:t>
            </a:r>
          </a:p>
          <a:p>
            <a:pPr marL="628650" lvl="1"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Nettverk av venner og familie som kan tilby praktisk hjelp og emosjonell støtte i vanskelige tider.</a:t>
            </a:r>
          </a:p>
          <a:p>
            <a:pPr marL="628650" lvl="1"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Å ha en sterk følelse av egenverd og selvtillit kan hjelpe oss å håndtere stress og motgang bedre.</a:t>
            </a:r>
          </a:p>
          <a:p>
            <a:pPr marL="628650" lvl="1"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Ferdigheter og teknikker for å håndtere stress, som </a:t>
            </a:r>
            <a:r>
              <a:rPr lang="nb-NO" sz="1200" b="0" i="0" strike="noStrike" kern="1200" dirty="0" err="1">
                <a:solidFill>
                  <a:schemeClr val="tx1"/>
                </a:solidFill>
                <a:latin typeface="Oslo Sans Office" panose="02000000000000000000" pitchFamily="2" charset="77"/>
                <a:ea typeface="+mn-ea"/>
                <a:cs typeface="+mn-cs"/>
              </a:rPr>
              <a:t>mindfulness</a:t>
            </a:r>
            <a:r>
              <a:rPr lang="nb-NO" sz="1200" b="0" i="0" strike="noStrike" kern="1200" dirty="0">
                <a:solidFill>
                  <a:schemeClr val="tx1"/>
                </a:solidFill>
                <a:latin typeface="Oslo Sans Office" panose="02000000000000000000" pitchFamily="2" charset="77"/>
                <a:ea typeface="+mn-ea"/>
                <a:cs typeface="+mn-cs"/>
              </a:rPr>
              <a:t>, meditasjon, bønn og problemløsning.</a:t>
            </a:r>
          </a:p>
          <a:p>
            <a:pPr marL="628650" lvl="1"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Regelmessig fysisk aktivitet kan redusere stress og forbedre mental helse.</a:t>
            </a:r>
          </a:p>
          <a:p>
            <a:pPr marL="628650" lvl="1"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Å ha tilgang til medisinsk og psykisk helsehjelp kan være avgjørende for å håndtere traumer.</a:t>
            </a:r>
          </a:p>
          <a:p>
            <a:pPr marL="628650" lvl="1"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Å ha tilgang til utdanning og læringsmuligheter kan gi mestring og verktøy til å bygge et bedre liv.</a:t>
            </a:r>
          </a:p>
          <a:p>
            <a:pPr marL="171450" lvl="0"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Tenk på de innbyggerne dere møter – hvordan ser dette ut for dem? </a:t>
            </a:r>
          </a:p>
          <a:p>
            <a:pPr marL="171450" lvl="0" indent="-171450">
              <a:buFont typeface="Arial" panose="020B0604020202020204" pitchFamily="34" charset="0"/>
              <a:buChar char="•"/>
            </a:pPr>
            <a:r>
              <a:rPr lang="nb-NO" sz="1200" b="0" i="0" strike="noStrike" kern="1200" dirty="0">
                <a:solidFill>
                  <a:schemeClr val="tx1"/>
                </a:solidFill>
                <a:latin typeface="Oslo Sans Office" panose="02000000000000000000" pitchFamily="2" charset="77"/>
                <a:ea typeface="+mn-ea"/>
                <a:cs typeface="+mn-cs"/>
              </a:rPr>
              <a:t>Hvordan ser det ut i våre egne liv? Er det noe vi selv kan gjøre for å bli mer motstandsdyktige?</a:t>
            </a:r>
          </a:p>
          <a:p>
            <a:endParaRPr lang="nb-NO" sz="1200" b="0" i="0" strike="noStrike" kern="1200" dirty="0">
              <a:solidFill>
                <a:schemeClr val="tx1"/>
              </a:solidFill>
              <a:latin typeface="Oslo Sans Office" panose="02000000000000000000" pitchFamily="2" charset="77"/>
              <a:ea typeface="+mn-ea"/>
              <a:cs typeface="+mn-cs"/>
            </a:endParaRPr>
          </a:p>
          <a:p>
            <a:endParaRPr lang="nb-NO" b="1"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Center on the Developing Child. (</a:t>
            </a:r>
            <a:r>
              <a:rPr lang="en-US" dirty="0" err="1"/>
              <a:t>i.d.</a:t>
            </a:r>
            <a:r>
              <a:rPr lang="en-US" dirty="0"/>
              <a:t>).</a:t>
            </a:r>
            <a:r>
              <a:rPr lang="en-US" i="1" dirty="0"/>
              <a:t> A guide to</a:t>
            </a:r>
            <a:r>
              <a:rPr lang="en-US" b="0" i="1" u="none" baseline="0" dirty="0"/>
              <a:t> r</a:t>
            </a:r>
            <a:r>
              <a:rPr lang="en-US" i="1" dirty="0"/>
              <a:t>esilience. </a:t>
            </a:r>
            <a:r>
              <a:rPr lang="en-US" dirty="0"/>
              <a:t>Harvard University. </a:t>
            </a:r>
            <a:r>
              <a:rPr lang="en-US" dirty="0" err="1"/>
              <a:t>Tilgjengelig</a:t>
            </a:r>
            <a:r>
              <a:rPr lang="en-US" dirty="0"/>
              <a:t> </a:t>
            </a:r>
            <a:r>
              <a:rPr lang="en-US" dirty="0" err="1"/>
              <a:t>fra</a:t>
            </a:r>
            <a:r>
              <a:rPr lang="en-US" dirty="0"/>
              <a:t>: https://developingchild.harvard.edu/science/key-concepts/resilience/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Davis, M. (2019). </a:t>
            </a:r>
            <a:r>
              <a:rPr lang="en-US" b="0" i="1" u="none" baseline="0" dirty="0"/>
              <a:t>Module 4: A Brief Overview of NEAR Science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https://traumainformedoregon.org/wp-content/uploads/2019/02/Slides-for-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Module-4-Brief-Overview-of-NEAR-Science.pdf</a:t>
            </a:r>
          </a:p>
          <a:p>
            <a:pPr marL="0" indent="0">
              <a:buFont typeface="Arial" panose="020B0604020202020204" pitchFamily="34" charset="0"/>
              <a:buNone/>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err="1"/>
              <a:t>Felitti</a:t>
            </a:r>
            <a:r>
              <a:rPr lang="en-US" b="0" dirty="0"/>
              <a:t>, V. J., Anda, R. F., Nordenberg, D., Williamson, D. F., Spitz, A. M., Edwards, V., … &amp; Marks, J. S. (1998). Relationship of childhood abuse and household dysfunction to many of the leading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causes of death in adults: The Adverse Childhood Experiences (ACE) Study. </a:t>
            </a:r>
            <a:r>
              <a:rPr lang="en-US" b="0" i="1" dirty="0"/>
              <a:t>American Journal of Preventive Medicine, 14</a:t>
            </a:r>
            <a:r>
              <a:rPr lang="en-US" b="0" dirty="0"/>
              <a:t>(4), 245-258</a:t>
            </a:r>
          </a:p>
          <a:p>
            <a:pPr marL="0" indent="0">
              <a:buFont typeface="Arial" panose="020B0604020202020204" pitchFamily="34" charset="0"/>
              <a:buNone/>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Frank, K. (</a:t>
            </a:r>
            <a:r>
              <a:rPr lang="nb-NO" b="0" i="0" u="none" baseline="0" dirty="0" err="1"/>
              <a:t>i.d</a:t>
            </a:r>
            <a:r>
              <a:rPr lang="nb-NO" b="0" i="0" u="none" baseline="0" dirty="0"/>
              <a:t>.). </a:t>
            </a:r>
            <a:r>
              <a:rPr lang="nb-NO" b="0" i="1" u="none" baseline="0" dirty="0"/>
              <a:t>Hva er </a:t>
            </a:r>
            <a:r>
              <a:rPr lang="nb-NO" b="0" i="1" u="none" baseline="0" dirty="0" err="1"/>
              <a:t>resilience</a:t>
            </a:r>
            <a:r>
              <a:rPr lang="nb-NO" b="0" i="1" u="none" baseline="0" dirty="0"/>
              <a:t>? </a:t>
            </a:r>
            <a:r>
              <a:rPr lang="nb-NO" b="0" i="0" u="none" baseline="0" dirty="0" err="1"/>
              <a:t>Psykologiforeningen</a:t>
            </a:r>
            <a:r>
              <a:rPr lang="nb-NO" b="0" i="0" u="none" baseline="0" dirty="0"/>
              <a:t>. Tilgjengelig fra: https://www.psykologforeningen.no/fag-og-politikk/psykisk-helse/psykologiske-temaer/hva-er-resiliens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Maltby, J., &amp; Hall, S. S. (2022). Less is more. Discovering the latent factors of trait resilience. </a:t>
            </a:r>
            <a:r>
              <a:rPr lang="en-US" b="0" i="1" u="none" baseline="0" dirty="0"/>
              <a:t>Journal of Research in Personality</a:t>
            </a:r>
            <a:r>
              <a:rPr lang="en-US" b="0" i="0" u="none" baseline="0" dirty="0"/>
              <a:t>,</a:t>
            </a:r>
            <a:r>
              <a:rPr lang="en-US" b="0" i="1" u="none" baseline="0" dirty="0"/>
              <a:t> 97</a:t>
            </a:r>
            <a:r>
              <a:rPr lang="en-US" b="0" i="0" u="none" baseline="0" dirty="0"/>
              <a:t>, 104193. </a:t>
            </a:r>
            <a:endParaRPr lang="en-US"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33</a:t>
            </a:fld>
            <a:endParaRPr lang="nb-NO"/>
          </a:p>
        </p:txBody>
      </p:sp>
    </p:spTree>
    <p:extLst>
      <p:ext uri="{BB962C8B-B14F-4D97-AF65-F5344CB8AC3E}">
        <p14:creationId xmlns:p14="http://schemas.microsoft.com/office/powerpoint/2010/main" val="2411684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Nå skal vi løfte blikket og se på resiliens på samfunnsnivå.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FN definerer </a:t>
            </a:r>
            <a:r>
              <a:rPr kumimoji="0" lang="nb-NO" sz="1200" b="0" i="0"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resiliens</a:t>
            </a: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slik: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«Resiliens er evnen til enkeltpersoner, husholdninger, lokalsamfunn, byer, institusjoner, systemer og samfunn til å forebygge, motstå, tilpasse seg, respondere på og komme seg når de står overfor ulike risikoer, samtidig som de opprettholder et akseptabelt funksjonsnivå, uten at det hindrer bærekraftig utvikling, fred og sikkerhet, menneskerettigheter og velferd for alle».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COVID-19-pandemien er et eksempel på en global krise som fikk store konsekvenser på mange områder.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Den førte til økt fattigdom og ulikhet, og global økonomisk nedgang.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FN påpeker at pandemien tydelig viser hvor dårlig vi forstår hvordan ulike risikoer henger sammen. Kriser som pandemier, naturkatastrofer, klimaendringer og økonomiske svingninger påvirkes av og forsterker utfordringer som fattigdom, ulikhet, diskriminering, konflikt, svake institusjoner og brudd på menneskerettigheter.</a:t>
            </a: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FN har derfor utviklet prinsipper for hvordan man kan bygge </a:t>
            </a:r>
            <a:r>
              <a:rPr kumimoji="0" lang="nb-NO" sz="1200" b="0" i="0"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resiliente</a:t>
            </a: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samfunn: vi m</a:t>
            </a:r>
            <a:r>
              <a:rPr lang="nb-NO" dirty="0"/>
              <a:t>å beskytte de mest sårbare, sikre like muligheter for alle, samarbeide bredt og tilpasse løsninger til lokale forhold – alt med en langsiktig og fleksibel tilnærming som respekterer menneskerettigheter og gir lokalsamfunn eierskap.</a:t>
            </a: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FNs prinsipper: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Ikke utelat noen, og fokuser på de mest sårbare og utsatte befolkningsgruppene.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Sikre likhet, ikke-diskriminering og en menneskerettighetsbasert tilnærming.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Vær ansvarlig for å inngå inkluderende partnerskap.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Gjør ingen skade. Bygging av resiliens er politisk, sosialt, miljømessig og kulturelt sensitivt.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Involver deg og forplikt deg over lang tid med en fleksibel, men strategisk tilnærming.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Gå for tilnærminger som er tilpasset konteksten.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Handle tidlig for å forebygge.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Bygg på lokale og nasjonale ressurser for eierskap og lederskap.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United Nations Sustainable Development Group. (2020). </a:t>
            </a:r>
            <a:r>
              <a:rPr kumimoji="0" lang="en-US"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UN common guidance on helping build resilient societies</a:t>
            </a:r>
            <a:r>
              <a:rPr kumimoji="0" lang="fr-FR"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United Nations. </a:t>
            </a:r>
            <a:r>
              <a:rPr kumimoji="0" lang="fr-FR" sz="1200" b="0" i="0" u="none" strike="noStrike" kern="1200" cap="none" spc="0" normalizeH="0" baseline="0" noProof="0" dirty="0" err="1">
                <a:ln>
                  <a:noFill/>
                </a:ln>
                <a:solidFill>
                  <a:prstClr val="black"/>
                </a:solidFill>
                <a:effectLst/>
                <a:uLnTx/>
                <a:uFillTx/>
                <a:latin typeface="Oslo Sans Office" panose="02000000000000000000" pitchFamily="2" charset="77"/>
                <a:ea typeface="+mn-ea"/>
                <a:cs typeface="+mn-cs"/>
              </a:rPr>
              <a:t>Tilgjengelig</a:t>
            </a:r>
            <a:r>
              <a:rPr kumimoji="0" lang="fr-FR"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 fra. https://unsdg.un.org/sites/default/files/2021-</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09/UN-Resilience-Guidance-Final-Sept.pdf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064520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COVID-19-pandemien fikk store konsekvenser for oss på mange områder i livet. </a:t>
            </a:r>
          </a:p>
          <a:p>
            <a:pPr marL="171450" indent="-171450">
              <a:buFont typeface="Arial" panose="020B0604020202020204" pitchFamily="34" charset="0"/>
              <a:buChar char="•"/>
            </a:pPr>
            <a:r>
              <a:rPr lang="nb-NO" b="0" dirty="0"/>
              <a:t>Her er noen eksempler på negative konsekvenser:</a:t>
            </a:r>
          </a:p>
          <a:p>
            <a:pPr marL="628650" lvl="1" indent="-171450">
              <a:buFont typeface="Arial" panose="020B0604020202020204" pitchFamily="34" charset="0"/>
              <a:buChar char="•"/>
            </a:pPr>
            <a:r>
              <a:rPr lang="nb-NO" b="0" dirty="0"/>
              <a:t>Vold: Partnere og barn i familier som tidligere har opplevd vold var mer utsatt for vold under pandemien. </a:t>
            </a:r>
          </a:p>
          <a:p>
            <a:pPr marL="628650" lvl="1" indent="-171450">
              <a:buFont typeface="Arial" panose="020B0604020202020204" pitchFamily="34" charset="0"/>
              <a:buChar char="•"/>
            </a:pPr>
            <a:r>
              <a:rPr lang="nb-NO" b="0" dirty="0"/>
              <a:t>Utdanning: Ikke alle sårbare barn og unge ble sett og hjulpet, spesielt i begynnelsen av pandemien.</a:t>
            </a:r>
          </a:p>
          <a:p>
            <a:pPr marL="628650" lvl="1" indent="-171450">
              <a:buFont typeface="Arial" panose="020B0604020202020204" pitchFamily="34" charset="0"/>
              <a:buChar char="•"/>
            </a:pPr>
            <a:r>
              <a:rPr lang="nb-NO" b="0" dirty="0"/>
              <a:t>Psykisk helse: Symptomer på depresjon økte blant ungdommer sammenliknet med før pandemien.</a:t>
            </a:r>
          </a:p>
          <a:p>
            <a:pPr marL="628650" lvl="1" indent="-171450">
              <a:buFont typeface="Arial" panose="020B0604020202020204" pitchFamily="34" charset="0"/>
              <a:buChar char="•"/>
            </a:pPr>
            <a:r>
              <a:rPr lang="nb-NO" b="0" dirty="0"/>
              <a:t>Sykefravær: Sykefraværet i Norge var på et høyere nivå i 2023 enn før pandemien. Norge har i flere år hatt høyere sykefravær enn nabolandene, men de siste årene har forskjellen blitt enda større. </a:t>
            </a:r>
          </a:p>
          <a:p>
            <a:pPr marL="628650" lvl="1" indent="-171450">
              <a:buFont typeface="Arial" panose="020B0604020202020204" pitchFamily="34" charset="0"/>
              <a:buChar char="•"/>
            </a:pPr>
            <a:r>
              <a:rPr lang="nb-NO" b="0" dirty="0"/>
              <a:t>Rammet skjevt: </a:t>
            </a:r>
          </a:p>
          <a:p>
            <a:pPr marL="1085850" lvl="2" indent="-171450">
              <a:buFont typeface="Arial" panose="020B0604020202020204" pitchFamily="34" charset="0"/>
              <a:buChar char="•"/>
            </a:pPr>
            <a:r>
              <a:rPr lang="nb-NO" b="0" dirty="0"/>
              <a:t>Innvandrere i Norge ble spesielt hardt rammet av koronapandemien. I mange innvandrergrupper var smittetallene høye, og det samme var innleggelsestallene og tallet på døde.</a:t>
            </a:r>
          </a:p>
          <a:p>
            <a:pPr marL="1085850" lvl="2" indent="-171450">
              <a:buFont typeface="Arial" panose="020B0604020202020204" pitchFamily="34" charset="0"/>
              <a:buChar char="•"/>
            </a:pPr>
            <a:r>
              <a:rPr lang="nb-NO" b="0" dirty="0"/>
              <a:t>Personer med lav utdanning og personer med lav husholdningsinntekt ser ut til å ha hatt høyere sannsynlighet for å bli rammet av Covid-19 enn resten av befolkningen.</a:t>
            </a:r>
          </a:p>
          <a:p>
            <a:pPr marL="914400" lvl="2" indent="0">
              <a:buFont typeface="Arial" panose="020B0604020202020204" pitchFamily="34" charset="0"/>
              <a:buNone/>
            </a:pPr>
            <a:endParaRPr lang="nb-NO" b="0" dirty="0"/>
          </a:p>
          <a:p>
            <a:pPr marL="171450" indent="-171450">
              <a:buFont typeface="Arial" panose="020B0604020202020204" pitchFamily="34" charset="0"/>
              <a:buChar char="•"/>
            </a:pPr>
            <a:r>
              <a:rPr lang="nb-NO" b="0" dirty="0"/>
              <a:t>Å bygge </a:t>
            </a:r>
            <a:r>
              <a:rPr lang="nb-NO" b="0" dirty="0" err="1"/>
              <a:t>resiliente</a:t>
            </a:r>
            <a:r>
              <a:rPr lang="nb-NO" b="0" dirty="0"/>
              <a:t> samfunn handler om at individer, organisasjoner og storsamfunn evner å stå i mot kriser, og evner å se og ta vare på hverandre og sine innbyggere også i kriser. </a:t>
            </a:r>
          </a:p>
          <a:p>
            <a:endParaRPr lang="nb-NO" b="1" dirty="0"/>
          </a:p>
          <a:p>
            <a:r>
              <a:rPr lang="nb-NO" b="1" dirty="0"/>
              <a:t>Kilder:</a:t>
            </a:r>
          </a:p>
          <a:p>
            <a:pPr marL="0" indent="0">
              <a:buFont typeface="Arial" panose="020B0604020202020204" pitchFamily="34" charset="0"/>
              <a:buNone/>
            </a:pPr>
            <a:r>
              <a:rPr lang="nb-NO" b="0" i="0" u="none" baseline="0" dirty="0"/>
              <a:t>Bergsaker, M. A. R. (2021). Folkehelserapportens temautgave 2021. Folkehelsen etter covid-19. Pandemiens konsekvenser for ulike grupper i befolkningen. Tilgjengelig fra: </a:t>
            </a:r>
          </a:p>
          <a:p>
            <a:pPr marL="457200" lvl="1" indent="0">
              <a:buFont typeface="Arial" panose="020B0604020202020204" pitchFamily="34" charset="0"/>
              <a:buNone/>
            </a:pPr>
            <a:r>
              <a:rPr lang="nb-NO" b="0" i="0" u="none" baseline="0" dirty="0"/>
              <a:t>https://www.fhi.no/contentassets/b669d0bbb94943efae9793b33526d415/folkehelserapportens-temautgave-2021---folkehelsen-etter-covid-19.pdf </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da-DK" b="0" i="0" u="none" baseline="0" dirty="0"/>
              <a:t>Køber, T. (2024, 6. september 2024). </a:t>
            </a:r>
            <a:r>
              <a:rPr lang="nb-NO" b="0" i="1" u="none" baseline="0" dirty="0"/>
              <a:t>Norge skiller seg ut med høyt sykefravær etter pandemien. </a:t>
            </a:r>
            <a:r>
              <a:rPr lang="nb-NO" b="0" i="0" u="none" baseline="0" dirty="0"/>
              <a:t>Statistisk sentralbyrå. Tilgjengelig fra: https://www.ssb.no/arbeid-og-lonn/arbeidsmiljo-sykefravaer-</a:t>
            </a:r>
          </a:p>
          <a:p>
            <a:pPr marL="457200" lvl="1" indent="0">
              <a:buFont typeface="Arial" panose="020B0604020202020204" pitchFamily="34" charset="0"/>
              <a:buNone/>
            </a:pPr>
            <a:r>
              <a:rPr lang="nb-NO" b="0" i="0" u="none" baseline="0" dirty="0"/>
              <a:t>og-arbeidskonflikter/artikler/</a:t>
            </a:r>
            <a:r>
              <a:rPr lang="nb-NO" b="0" i="0" u="none" baseline="0" dirty="0" err="1"/>
              <a:t>norge</a:t>
            </a:r>
            <a:r>
              <a:rPr lang="nb-NO" b="0" i="0" u="none" baseline="0" dirty="0"/>
              <a:t>-skiller-seg-ut-med-</a:t>
            </a:r>
            <a:r>
              <a:rPr lang="nb-NO" b="0" i="0" u="none" baseline="0" dirty="0" err="1"/>
              <a:t>hoyt</a:t>
            </a:r>
            <a:r>
              <a:rPr lang="nb-NO" b="0" i="0" u="none" baseline="0" dirty="0"/>
              <a:t>-</a:t>
            </a:r>
            <a:r>
              <a:rPr lang="nb-NO" b="0" i="0" u="none" baseline="0" dirty="0" err="1"/>
              <a:t>sykefravaer</a:t>
            </a:r>
            <a:r>
              <a:rPr lang="nb-NO" b="0" i="0" u="none" baseline="0" dirty="0"/>
              <a:t>-etter-pandemien#:~:</a:t>
            </a:r>
            <a:r>
              <a:rPr lang="nb-NO" b="0" i="0" u="none" baseline="0" dirty="0" err="1"/>
              <a:t>text</a:t>
            </a:r>
            <a:r>
              <a:rPr lang="nb-NO" b="0" i="0" u="none" baseline="0" dirty="0"/>
              <a:t>=Sykefrav%C3%A6ret%20i%20Norge%20har%20v%C3%A6rt,en%20ny%20topp%20i%202</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NOU 2022:5. (2022). </a:t>
            </a:r>
            <a:r>
              <a:rPr lang="nb-NO" b="0" i="1" u="none" baseline="0" dirty="0"/>
              <a:t>Myndighetenes håndtering av koronapandemien – del 2 — Rapport fra Koronakommisjonen</a:t>
            </a:r>
            <a:r>
              <a:rPr lang="nb-NO" b="0" i="0" u="none" baseline="0" dirty="0"/>
              <a:t>. Oslo: Statsministerens kontor. Tilgjengelig fra: </a:t>
            </a:r>
          </a:p>
          <a:p>
            <a:pPr marL="457200" lvl="1" indent="0">
              <a:buFont typeface="Arial" panose="020B0604020202020204" pitchFamily="34" charset="0"/>
              <a:buNone/>
            </a:pPr>
            <a:r>
              <a:rPr lang="nb-NO" b="0" i="0" u="none" baseline="0" dirty="0"/>
              <a:t>https://www.regjeringen.no/no/dokumenter/nou-2022-5/id2910055/?ch=1</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a:t>Nøkleby, H., Borge, T. C., &amp; Johansen, T. B. (2021). Konsekvenser av covid-19-pandemien for barn og unges liv og psykiske helse: oppdatering av en hurtigoversikt. Tilgjengelig fra: </a:t>
            </a:r>
          </a:p>
          <a:p>
            <a:pPr marL="457200" lvl="1" indent="0">
              <a:buFont typeface="Arial" panose="020B0604020202020204" pitchFamily="34" charset="0"/>
              <a:buNone/>
            </a:pPr>
            <a:r>
              <a:rPr lang="nb-NO" b="0" i="0" u="none" baseline="0" dirty="0"/>
              <a:t>https://fhi.brage.unit.no/fhi-xmlui/handle/</a:t>
            </a:r>
            <a:r>
              <a:rPr lang="nb-NO" b="0" i="0" u="none" baseline="0"/>
              <a:t>11250/2771680 </a:t>
            </a:r>
            <a:endParaRPr lang="nb-NO" b="0" i="0" u="none" baseline="0" dirty="0"/>
          </a:p>
          <a:p>
            <a:pPr marL="457200" lvl="1" indent="0">
              <a:buFont typeface="Arial" panose="020B0604020202020204" pitchFamily="34" charset="0"/>
              <a:buNone/>
            </a:pPr>
            <a:endParaRPr lang="nb-NO" b="0" i="0"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35</a:t>
            </a:fld>
            <a:endParaRPr lang="nb-NO"/>
          </a:p>
        </p:txBody>
      </p:sp>
    </p:spTree>
    <p:extLst>
      <p:ext uri="{BB962C8B-B14F-4D97-AF65-F5344CB8AC3E}">
        <p14:creationId xmlns:p14="http://schemas.microsoft.com/office/powerpoint/2010/main" val="2680643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hver for seg (2 min)</a:t>
            </a:r>
          </a:p>
          <a:p>
            <a:pPr marL="215900" indent="-215900">
              <a:buFont typeface="Arial" panose="020B0604020202020204" pitchFamily="34" charset="0"/>
              <a:buChar char="•"/>
            </a:pPr>
            <a:r>
              <a:rPr lang="nb-NO" i="1" dirty="0"/>
              <a:t>Dele sammen to og to (4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cs typeface="Calibri"/>
              </a:rPr>
              <a:t>Vi skal nå ha et case hvor vi skal utforske noen av tiltakene for å bygge </a:t>
            </a:r>
            <a:r>
              <a:rPr lang="nb-NO" dirty="0" err="1">
                <a:cs typeface="Calibri"/>
              </a:rPr>
              <a:t>resiliens</a:t>
            </a:r>
            <a:r>
              <a:rPr lang="nb-NO" dirty="0">
                <a:cs typeface="Calibri"/>
              </a:rPr>
              <a:t> på samfunnsnivå. </a:t>
            </a:r>
          </a:p>
          <a:p>
            <a:pPr marL="171450" lvl="1" indent="-171450">
              <a:buFont typeface="Arial" panose="020B0604020202020204" pitchFamily="34" charset="0"/>
              <a:buChar char="•"/>
            </a:pPr>
            <a:endParaRPr lang="nb-NO" dirty="0">
              <a:cs typeface="Calibri"/>
            </a:endParaRPr>
          </a:p>
          <a:p>
            <a:pPr marL="0" lvl="1" indent="0">
              <a:buFont typeface="Arial" panose="020B0604020202020204" pitchFamily="34" charset="0"/>
              <a:buNone/>
            </a:pPr>
            <a:r>
              <a:rPr lang="nb-NO" dirty="0">
                <a:cs typeface="Calibri"/>
              </a:rPr>
              <a:t>Øvelse:</a:t>
            </a:r>
          </a:p>
          <a:p>
            <a:pPr marL="171450" lvl="1" indent="-171450">
              <a:buFont typeface="Arial" panose="020B0604020202020204" pitchFamily="34" charset="0"/>
              <a:buChar char="•"/>
            </a:pPr>
            <a:r>
              <a:rPr lang="nb-NO" dirty="0">
                <a:cs typeface="Calibri"/>
              </a:rPr>
              <a:t>Under Covid-19-pandimen var skoler stengt i lengre perioder, og skolebarn fikk undervisning over Teams. Fritidsaktiviteter var også satt på pause, og det var begrensninger for hvor mange mennesker som kunne være sammen. </a:t>
            </a:r>
          </a:p>
          <a:p>
            <a:pPr marL="171450" lvl="1" indent="-171450">
              <a:buFont typeface="Arial" panose="020B0604020202020204" pitchFamily="34" charset="0"/>
              <a:buChar char="•"/>
            </a:pPr>
            <a:r>
              <a:rPr lang="nb-NO" dirty="0">
                <a:cs typeface="Calibri"/>
              </a:rPr>
              <a:t>Mange familier opplevde mye press og stress under pandemien. Det var en tid preget av stor grad av usikkerhet, mange ble permitterte og familier ble gående oppå hverandre i lange perioder. Barn som allerede var utsatt for eller vitne til vold eller aggresjon hjemme før pandemien, opplevde dette enda sterkere da. For barn som har det utrygt hjemme, kan skolen, fritidsaktiviteter og tid med venner kjennes som et fristed. </a:t>
            </a:r>
          </a:p>
          <a:p>
            <a:pPr marL="171450" lvl="1" indent="-171450">
              <a:buFont typeface="Arial" panose="020B0604020202020204" pitchFamily="34" charset="0"/>
              <a:buChar char="•"/>
            </a:pPr>
            <a:r>
              <a:rPr lang="nb-NO" dirty="0">
                <a:cs typeface="Calibri"/>
              </a:rPr>
              <a:t>Under pandemien måtte barn være hjemme hele tiden i lange perioder. Barn som hadde det vondt hjemme hadde ikke mulighet til å gå ut og treffe andre trygge voksne eller vennene sine. De hadde ingen fristeder.</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dirty="0">
                <a:cs typeface="Calibri"/>
              </a:rPr>
              <a:t>Refleksjonsspørsmål:</a:t>
            </a:r>
          </a:p>
          <a:p>
            <a:pPr marL="171450" lvl="1" indent="-171450">
              <a:buFont typeface="Arial" panose="020B0604020202020204" pitchFamily="34" charset="0"/>
              <a:buChar char="•"/>
            </a:pPr>
            <a:r>
              <a:rPr lang="nb-NO" dirty="0">
                <a:cs typeface="Calibri"/>
              </a:rPr>
              <a:t>Hva kan vi gjøre for å fange opp barn og unge i disse situasjonene dersom vi opplever en ny pandemi? Kom frem til et konkret forslag.</a:t>
            </a:r>
          </a:p>
          <a:p>
            <a:pPr marL="171450" lvl="1" indent="-171450">
              <a:buFont typeface="Arial" panose="020B0604020202020204" pitchFamily="34" charset="0"/>
              <a:buChar char="•"/>
            </a:pPr>
            <a:r>
              <a:rPr lang="nb-NO" dirty="0">
                <a:cs typeface="Calibri"/>
              </a:rPr>
              <a:t>Hvordan kan forslaget deres bidra til </a:t>
            </a:r>
            <a:r>
              <a:rPr lang="nb-NO" dirty="0" err="1">
                <a:cs typeface="Calibri"/>
              </a:rPr>
              <a:t>resiliens</a:t>
            </a:r>
            <a:r>
              <a:rPr lang="nb-NO" dirty="0">
                <a:cs typeface="Calibri"/>
              </a:rPr>
              <a:t> for barn og unge? Nevn minst to faktorer fra det vi har gjennomgått om </a:t>
            </a:r>
            <a:r>
              <a:rPr lang="nb-NO" dirty="0" err="1">
                <a:cs typeface="Calibri"/>
              </a:rPr>
              <a:t>resiliens</a:t>
            </a:r>
            <a:r>
              <a:rPr lang="nb-NO" dirty="0">
                <a:cs typeface="Calibri"/>
              </a:rPr>
              <a:t> til nå. </a:t>
            </a:r>
          </a:p>
          <a:p>
            <a:pPr marL="0" lvl="1" indent="0">
              <a:buFont typeface="Arial" panose="020B0604020202020204" pitchFamily="34" charset="0"/>
              <a:buNone/>
            </a:pPr>
            <a:endParaRPr lang="nb-NO" dirty="0">
              <a:cs typeface="Calibri"/>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Calibri"/>
              </a:rPr>
              <a:t>Dere skal nå bruke to minutter på å skrive ned noen stikkord for dere selv. Når jeg sier i fra skal dere drøfte noen minutter sammen med den som sitter ved siden av deg. </a:t>
            </a:r>
          </a:p>
          <a:p>
            <a:pPr marL="0" lvl="1" indent="0">
              <a:buFont typeface="Arial,Sans-Serif"/>
              <a:buNone/>
            </a:pPr>
            <a:endParaRPr lang="nb-NO" dirty="0"/>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333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1" indent="-171450">
              <a:buFont typeface="Arial" panose="020B0604020202020204" pitchFamily="34" charset="0"/>
              <a:buChar char="•"/>
            </a:pPr>
            <a:r>
              <a:rPr lang="nb-NO" dirty="0"/>
              <a:t>For å bygge </a:t>
            </a:r>
            <a:r>
              <a:rPr lang="nb-NO" dirty="0" err="1"/>
              <a:t>resiliens</a:t>
            </a:r>
            <a:r>
              <a:rPr lang="nb-NO" dirty="0"/>
              <a:t> på samfunnsnivå kreves det langsiktig innsats og fokus på det forebyggende og helsefremmende arbeidet. </a:t>
            </a:r>
          </a:p>
          <a:p>
            <a:pPr marL="171450" lvl="1" indent="-171450">
              <a:buFont typeface="Arial" panose="020B0604020202020204" pitchFamily="34" charset="0"/>
              <a:buChar char="•"/>
            </a:pPr>
            <a:r>
              <a:rPr lang="nb-NO" dirty="0"/>
              <a:t>Det er likevel mye hver enkelt av oss kan bidra med for at flere skal føle seg inkludert og trygge.</a:t>
            </a: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745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r>
              <a:rPr lang="nb-NO" b="0" i="1" dirty="0"/>
              <a:t>Les sitatet på siden, og si dette:</a:t>
            </a:r>
          </a:p>
          <a:p>
            <a:pPr marL="171450" indent="-171450">
              <a:buFont typeface="Arial" panose="020B0604020202020204" pitchFamily="34" charset="0"/>
              <a:buChar char="•"/>
            </a:pPr>
            <a:r>
              <a:rPr lang="nb-NO" dirty="0"/>
              <a:t>Å bygge resiliens, eller motstandskraft, handler om å se hva som kan virke beskyttende slik at vi i størst mulig grad kan være en motvekt til negative belastninger og bidra til sunn utvikling. </a:t>
            </a:r>
          </a:p>
          <a:p>
            <a:endParaRPr lang="nb-NO" b="1" dirty="0"/>
          </a:p>
          <a:p>
            <a:r>
              <a:rPr lang="nb-NO" b="1" dirty="0"/>
              <a:t>Kilder:</a:t>
            </a:r>
          </a:p>
          <a:p>
            <a:pPr marL="171450" indent="-171450">
              <a:buFont typeface="Arial" panose="020B0604020202020204" pitchFamily="34" charset="0"/>
              <a:buChar char="•"/>
            </a:pPr>
            <a:r>
              <a:rPr lang="en-US" dirty="0"/>
              <a:t>Module 4: A Brief Overview of NEAR Science, Trauma Informed Oregon. Tilgjengelig </a:t>
            </a:r>
            <a:r>
              <a:rPr lang="en-US" dirty="0" err="1"/>
              <a:t>fra</a:t>
            </a:r>
            <a:r>
              <a:rPr lang="en-US" dirty="0"/>
              <a:t>: https://traumainformedoregon.org/wp-content/uploads/2019/02/Slides-for-Module-4-Brief-Overview-of-NEAR-Science.pdfhentet 2.10.2024</a:t>
            </a:r>
          </a:p>
          <a:p>
            <a:pPr marL="171450" indent="-171450">
              <a:buFont typeface="Arial" panose="020B0604020202020204" pitchFamily="34" charset="0"/>
              <a:buChar char="•"/>
            </a:pPr>
            <a:r>
              <a:rPr lang="en-US" dirty="0"/>
              <a:t>The Fires of Heaven, Robert Jordan, 2012</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38</a:t>
            </a:fld>
            <a:endParaRPr lang="nb-NO"/>
          </a:p>
        </p:txBody>
      </p:sp>
    </p:spTree>
    <p:extLst>
      <p:ext uri="{BB962C8B-B14F-4D97-AF65-F5344CB8AC3E}">
        <p14:creationId xmlns:p14="http://schemas.microsoft.com/office/powerpoint/2010/main" val="3623125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dirty="0"/>
              <a:t>Manus:</a:t>
            </a:r>
          </a:p>
          <a:p>
            <a:pPr marL="171450" indent="-171450">
              <a:buFont typeface="Arial" panose="020B0604020202020204" pitchFamily="34" charset="0"/>
              <a:buChar char="•"/>
            </a:pPr>
            <a:r>
              <a:rPr lang="nb-NO" b="0" dirty="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dirty="0"/>
              <a:t>Vi bruker to minutter på å gi tilbakemeldinger før vi avslutter med hva som skjer videre etter dette.</a:t>
            </a:r>
          </a:p>
          <a:p>
            <a:pPr marL="0" indent="0">
              <a:buFont typeface="Arial" panose="020B0604020202020204" pitchFamily="34" charset="0"/>
              <a:buNone/>
            </a:pPr>
            <a:endParaRPr lang="nb-NO" b="0" dirty="0"/>
          </a:p>
          <a:p>
            <a:pPr marL="0" indent="0">
              <a:buFont typeface="Arial" panose="020B0604020202020204" pitchFamily="34" charset="0"/>
              <a:buNone/>
            </a:pPr>
            <a:r>
              <a:rPr lang="nb-NO" b="0" i="1" dirty="0"/>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Gjennomfør evalueringen (2-3 minutter) og gå videre til neste side.</a:t>
            </a:r>
          </a:p>
          <a:p>
            <a:endParaRPr lang="nb-NO" dirty="0"/>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944636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dirty="0"/>
              <a:t>Gjennomgå siden, og forklar den videre gangen i opplæringen på din arbeidsplass (har dere avtalt tider for videre samlinger eller lignende).</a:t>
            </a:r>
          </a:p>
          <a:p>
            <a:endParaRPr lang="nb-NO" b="0" dirty="0"/>
          </a:p>
          <a:p>
            <a:endParaRPr lang="nb-NO" b="1"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98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Når livet skjer med oss, kan det sette dype spor.</a:t>
            </a:r>
          </a:p>
          <a:p>
            <a:pPr marL="171450" indent="-171450">
              <a:buFont typeface="Arial" panose="020B0604020202020204" pitchFamily="34" charset="0"/>
              <a:buChar char="•"/>
            </a:pPr>
            <a:r>
              <a:rPr lang="nb-NO" dirty="0"/>
              <a:t>Vi har lært at det kan endre hjernen vår og hvilke gener som kommer til utrykk. </a:t>
            </a:r>
          </a:p>
          <a:p>
            <a:pPr marL="171450" indent="-171450">
              <a:buFont typeface="Arial" panose="020B0604020202020204" pitchFamily="34" charset="0"/>
              <a:buChar char="•"/>
            </a:pPr>
            <a:r>
              <a:rPr lang="nb-NO" dirty="0"/>
              <a:t>Men hjernen har også en evne til å tilpasse seg, endre seg og heles over tid.</a:t>
            </a:r>
          </a:p>
          <a:p>
            <a:pPr marL="171450" indent="-171450">
              <a:buFont typeface="Arial" panose="020B0604020202020204" pitchFamily="34" charset="0"/>
              <a:buChar char="•"/>
            </a:pPr>
            <a:r>
              <a:rPr lang="nb-NO" dirty="0"/>
              <a:t>Selv om hjernen vår enklest lar seg endre når vi er barn, er det aldri for sent å bygge resiliens.</a:t>
            </a:r>
          </a:p>
          <a:p>
            <a:pPr marL="171450" indent="-171450">
              <a:buFont typeface="Arial" panose="020B0604020202020204" pitchFamily="34" charset="0"/>
              <a:buChar char="•"/>
            </a:pPr>
            <a:r>
              <a:rPr lang="nb-NO" dirty="0"/>
              <a:t>Støttende nettverk i livet og på jobb hjelper å bygge resiliens.</a:t>
            </a:r>
          </a:p>
          <a:p>
            <a:pPr marL="171450" indent="-171450">
              <a:buFont typeface="Arial" panose="020B0604020202020204" pitchFamily="34" charset="0"/>
              <a:buChar char="•"/>
            </a:pPr>
            <a:r>
              <a:rPr lang="nb-NO" dirty="0"/>
              <a:t>Det kan vi alle bidra til. </a:t>
            </a:r>
          </a:p>
          <a:p>
            <a:pPr marL="171450" indent="-171450">
              <a:buFont typeface="Arial" panose="020B0604020202020204" pitchFamily="34" charset="0"/>
              <a:buChar char="•"/>
            </a:pPr>
            <a:r>
              <a:rPr lang="nb-NO" dirty="0"/>
              <a:t>Takk for i dag.</a:t>
            </a:r>
          </a:p>
          <a:p>
            <a:endParaRPr lang="nb-NO" b="1" dirty="0"/>
          </a:p>
          <a:p>
            <a:r>
              <a:rPr lang="nb-NO" b="1" dirty="0"/>
              <a:t>Kilde:</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C60A5B2-91CD-4146-9B49-EF5927961BCD}" type="slidenum">
              <a:rPr lang="en-NO" smtClean="0"/>
              <a:t>42</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53117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skal holde denne presentasjonen – før du begynner:</a:t>
            </a:r>
            <a:endParaRPr lang="nb-NO" dirty="0"/>
          </a:p>
          <a:p>
            <a:pPr marL="171450" indent="-171450">
              <a:buFont typeface="Arial" panose="020B0604020202020204" pitchFamily="34" charset="0"/>
              <a:buChar char="•"/>
            </a:pPr>
            <a:r>
              <a:rPr lang="nb-NO" dirty="0"/>
              <a:t>På denne sliden ser du tre ulike symboler – hjerne, hender og hjerte. Disse representerer tre ulike tilnærminger til å forstå materialet. Vi har ulike måter å tilegne oss kunnskap på, fordi vi er forskjellige og lærer på ulike måter.</a:t>
            </a:r>
          </a:p>
          <a:p>
            <a:pPr marL="171450" indent="-171450">
              <a:buFont typeface="Arial" panose="020B0604020202020204" pitchFamily="34" charset="0"/>
              <a:buChar char="•"/>
            </a:pPr>
            <a:r>
              <a:rPr lang="nb-NO" dirty="0"/>
              <a:t>Presentasjonen inneholder en blanding av alle tilnærmingene. </a:t>
            </a:r>
          </a:p>
          <a:p>
            <a:pPr marL="171450" indent="-171450">
              <a:buFont typeface="Arial" panose="020B0604020202020204" pitchFamily="34" charset="0"/>
              <a:buChar char="•"/>
            </a:pPr>
            <a:r>
              <a:rPr lang="nb-NO" dirty="0"/>
              <a:t>Slik er materialet kategorisert:</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Kunnskap: </a:t>
            </a:r>
            <a:r>
              <a:rPr lang="nb-NO" i="0" dirty="0"/>
              <a:t>F</a:t>
            </a:r>
            <a:r>
              <a:rPr lang="nb-NO" dirty="0"/>
              <a:t>orskning/teori, tall og fakta.</a:t>
            </a:r>
          </a:p>
          <a:p>
            <a:pPr marL="0" indent="0">
              <a:buFont typeface="Arial" panose="020B0604020202020204" pitchFamily="34" charset="0"/>
              <a:buNone/>
            </a:pPr>
            <a:r>
              <a:rPr lang="nb-NO" i="1" dirty="0"/>
              <a:t>Praksis: </a:t>
            </a:r>
            <a:r>
              <a:rPr lang="nb-NO" i="0" dirty="0"/>
              <a:t>Praktis</a:t>
            </a:r>
            <a:r>
              <a:rPr lang="nb-NO" dirty="0"/>
              <a:t>ke eksempler og visuelle fremstillinger.</a:t>
            </a:r>
          </a:p>
          <a:p>
            <a:pPr marL="0" indent="0">
              <a:buFont typeface="Arial" panose="020B0604020202020204" pitchFamily="34" charset="0"/>
              <a:buNone/>
            </a:pPr>
            <a:r>
              <a:rPr lang="nb-NO" i="1" dirty="0"/>
              <a:t>Erfaring: </a:t>
            </a:r>
            <a:r>
              <a:rPr lang="nb-NO" i="0" dirty="0"/>
              <a:t>Erf</a:t>
            </a:r>
            <a:r>
              <a:rPr lang="nb-NO" dirty="0"/>
              <a:t>aringsbasert kunnskap (f.eks. historier, filmer, refleksjonsoppgaver).</a:t>
            </a:r>
          </a:p>
          <a:p>
            <a:pPr marL="0" indent="0">
              <a:buFont typeface="Arial" panose="020B0604020202020204" pitchFamily="34" charset="0"/>
              <a:buNone/>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anbefales at du vurderer hvilken tilnærming som passer best for din gruppe: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kan velge å holde hele presentasjonen slik den er nå, som altså inkluderer både Kunnskap, Praksis og Erfaring.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Alternativt kan du velge å utelate noen sider dersom du vurderer at de ikke er relevante eller treffende for din gruppe. Dersom du ønsker dette, anbefaler vi følgende: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Presentasjonen er inndelt i temakapitler (beige sider). Alle kapitlene må være representert med minst én side. Dette betyr at du for hvert kapittel må ha enten en side fra Kunnskap, fra Praksis eller fra Erfaring. Du står fritt til å velge hvor mange sider du har med per kapittel, så lenge kapittelet dekkes.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Merk at manus er skrevet som en helhet, og at det flere steder er lagt opp til overganger mellom sider. Du må derfor gjennomgå manus og se hvordan du selv kan sørge for gode overganger mellom sidene du beholder i presentasjonen.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utelater sider ved å </a:t>
            </a:r>
            <a:r>
              <a:rPr lang="nb-NO" dirty="0" err="1"/>
              <a:t>høyreklikke</a:t>
            </a:r>
            <a:r>
              <a:rPr lang="nb-NO" dirty="0"/>
              <a:t> på de gjeldende sidene, og velger «skjul lysbilde/ </a:t>
            </a:r>
            <a:r>
              <a:rPr lang="nb-NO" dirty="0" err="1"/>
              <a:t>hide</a:t>
            </a:r>
            <a:r>
              <a:rPr lang="nb-NO" dirty="0"/>
              <a:t> slide».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vil hente dem frem igjen senere, høyreklikker du på siden og velger «vis lysbilde/ </a:t>
            </a:r>
            <a:r>
              <a:rPr lang="nb-NO" dirty="0" err="1"/>
              <a:t>unhide</a:t>
            </a:r>
            <a:r>
              <a:rPr lang="nb-NO" dirty="0"/>
              <a:t> slide».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5071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har til nå gjennomført en introduksjon som gir en overordnet oversikt over traumebevisst praksis og </a:t>
            </a:r>
            <a:r>
              <a:rPr lang="nb-NO" i="1" dirty="0"/>
              <a:t>Kjernekompetanse 1 Hva er traumer og livsbelastninger? og Kjernekompetanse 2 </a:t>
            </a:r>
            <a:r>
              <a:rPr lang="nb-NO" sz="1200" i="1" dirty="0"/>
              <a:t>Hva er traumebevisst praksis?</a:t>
            </a:r>
            <a:endParaRPr lang="nb-NO"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nå gjennomgå Kjernekompetanse 3: </a:t>
            </a:r>
            <a:r>
              <a:rPr lang="nb-NO" sz="1200" dirty="0"/>
              <a:t>Hjerne, gener og motstandskraft.</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7</a:t>
            </a:fld>
            <a:endParaRPr lang="nb-NO"/>
          </a:p>
        </p:txBody>
      </p:sp>
    </p:spTree>
    <p:extLst>
      <p:ext uri="{BB962C8B-B14F-4D97-AF65-F5344CB8AC3E}">
        <p14:creationId xmlns:p14="http://schemas.microsoft.com/office/powerpoint/2010/main" val="781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Gjennomgå det som står på siden. </a:t>
            </a:r>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2351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Materialet vi nå skal gjennomgå er inndelt i tre læringsmåter. </a:t>
            </a:r>
          </a:p>
          <a:p>
            <a:pPr marL="171450" indent="-171450">
              <a:buFont typeface="Arial" panose="020B0604020202020204" pitchFamily="34" charset="0"/>
              <a:buChar char="•"/>
            </a:pPr>
            <a:r>
              <a:rPr lang="nb-NO" dirty="0"/>
              <a:t>Vi er alle forskjellige og har ulike måter å tilegne oss kunnskap på og lærer på ulike måter.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Denne presentasjonen inneholder en blanding av de tre tilnærmingene.</a:t>
            </a:r>
          </a:p>
          <a:p>
            <a:pPr marL="171450" indent="-171450">
              <a:buFont typeface="Arial" panose="020B0604020202020204" pitchFamily="34" charset="0"/>
              <a:buChar char="•"/>
            </a:pPr>
            <a:r>
              <a:rPr lang="nb-NO" dirty="0"/>
              <a:t>Dere vil se at hver slide er merket med ett av de tre symbolene. </a:t>
            </a:r>
          </a:p>
          <a:p>
            <a:pPr marL="171450" indent="-171450">
              <a:buFont typeface="Arial" panose="020B0604020202020204" pitchFamily="34" charset="0"/>
              <a:buChar char="•"/>
            </a:pPr>
            <a:r>
              <a:rPr lang="nb-NO" dirty="0"/>
              <a:t>De tre tilnærmingene er: </a:t>
            </a:r>
          </a:p>
          <a:p>
            <a:pPr marL="628650" lvl="1" indent="-171450">
              <a:buFont typeface="Arial" panose="020B0604020202020204" pitchFamily="34" charset="0"/>
              <a:buChar char="•"/>
            </a:pPr>
            <a:r>
              <a:rPr lang="nb-NO" i="1" dirty="0"/>
              <a:t>Kunnskap:</a:t>
            </a:r>
            <a:r>
              <a:rPr lang="nb-NO" i="0" dirty="0"/>
              <a:t> Inngående </a:t>
            </a:r>
            <a:r>
              <a:rPr lang="nb-NO" dirty="0"/>
              <a:t>kunnskap om traumebevisst praksis gjennom teori, tall og fakta</a:t>
            </a:r>
          </a:p>
          <a:p>
            <a:pPr marL="628650" lvl="1" indent="-171450">
              <a:buFont typeface="Arial" panose="020B0604020202020204" pitchFamily="34" charset="0"/>
              <a:buChar char="•"/>
            </a:pPr>
            <a:r>
              <a:rPr lang="nb-NO" i="1" dirty="0"/>
              <a:t>Praksis: </a:t>
            </a:r>
            <a:r>
              <a:rPr lang="nb-NO" i="0" dirty="0"/>
              <a:t>M</a:t>
            </a:r>
            <a:r>
              <a:rPr lang="nb-NO" dirty="0"/>
              <a:t>odeller, visuelle fremstillinger og prosesser som viser hvordan traumebevisst praksis kan se ut</a:t>
            </a:r>
          </a:p>
          <a:p>
            <a:pPr marL="628650" lvl="1" indent="-171450">
              <a:buFont typeface="Arial" panose="020B0604020202020204" pitchFamily="34" charset="0"/>
              <a:buChar char="•"/>
            </a:pPr>
            <a:r>
              <a:rPr lang="nb-NO" i="1" dirty="0"/>
              <a:t>Erfaring: </a:t>
            </a:r>
            <a:r>
              <a:rPr lang="nb-NO" dirty="0"/>
              <a:t>Fokus på erfaringsbasert kunnskap (f.eks. filmer, refleksjonsoppgaver og historier)</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055125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804201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9422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04137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146771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4434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4716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721069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96193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7432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527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17241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1786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46012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820637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382616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640032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73807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57067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808250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04116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509691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3218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02277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78138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420388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65733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1466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89377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34838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7839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941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9.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8824062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BJfmfkDQb14"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hyperlink" Target="https://www.psykologforeningen.no/fag-og-politikk/psykisk-helse/livsutfordringer/hva-er-resiliens" TargetMode="External"/><Relationship Id="rId2" Type="http://schemas.openxmlformats.org/officeDocument/2006/relationships/notesSlide" Target="../notesSlides/notesSlide31.xml"/><Relationship Id="rId1" Type="http://schemas.openxmlformats.org/officeDocument/2006/relationships/slideLayout" Target="../slideLayouts/slideLayout54.xml"/><Relationship Id="rId5" Type="http://schemas.openxmlformats.org/officeDocument/2006/relationships/image" Target="../media/image2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8.png"/><Relationship Id="rId7"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54.xml"/><Relationship Id="rId5" Type="http://schemas.openxmlformats.org/officeDocument/2006/relationships/image" Target="../media/image1.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54.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dirty="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1</a:t>
            </a:fld>
            <a:endParaRPr lang="nb-NO"/>
          </a:p>
        </p:txBody>
      </p:sp>
      <p:pic>
        <p:nvPicPr>
          <p:cNvPr id="1026" name="Picture 2" descr="Illustrasjon av en mann som peker på en tavl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D20AE4-446B-80E8-AE1B-4FB370664415}"/>
              </a:ext>
            </a:extLst>
          </p:cNvPr>
          <p:cNvSpPr>
            <a:spLocks noGrp="1"/>
          </p:cNvSpPr>
          <p:nvPr>
            <p:ph type="title"/>
          </p:nvPr>
        </p:nvSpPr>
        <p:spPr>
          <a:xfrm>
            <a:off x="1015200" y="-1"/>
            <a:ext cx="9149563" cy="2488147"/>
          </a:xfrm>
        </p:spPr>
        <p:txBody>
          <a:bodyPr/>
          <a:lstStyle/>
          <a:p>
            <a:r>
              <a:rPr lang="nb-NO" dirty="0">
                <a:solidFill>
                  <a:schemeClr val="tx1"/>
                </a:solidFill>
              </a:rPr>
              <a:t>Lurt å tenke på når du ser på denne presentasjonen</a:t>
            </a:r>
          </a:p>
        </p:txBody>
      </p:sp>
      <p:sp>
        <p:nvSpPr>
          <p:cNvPr id="7" name="Plassholder for tekst 6">
            <a:extLst>
              <a:ext uri="{FF2B5EF4-FFF2-40B4-BE49-F238E27FC236}">
                <a16:creationId xmlns:a16="http://schemas.microsoft.com/office/drawing/2014/main" id="{111200A8-FE0C-D502-5210-B2B8614F0424}"/>
              </a:ext>
            </a:extLst>
          </p:cNvPr>
          <p:cNvSpPr>
            <a:spLocks noGrp="1"/>
          </p:cNvSpPr>
          <p:nvPr>
            <p:ph type="body" idx="1"/>
          </p:nvPr>
        </p:nvSpPr>
        <p:spPr>
          <a:xfrm>
            <a:off x="1015200" y="2654301"/>
            <a:ext cx="9149563" cy="3438524"/>
          </a:xfrm>
        </p:spPr>
        <p:txBody>
          <a:bodyPr/>
          <a:lstStyle/>
          <a:p>
            <a:r>
              <a:rPr lang="nb-NO" dirty="0">
                <a:solidFill>
                  <a:schemeClr val="tx1"/>
                </a:solidFill>
              </a:rPr>
              <a:t>I det videre materialet vil vi ikke nødvendigvis skille mellom deg som ansatt og </a:t>
            </a:r>
          </a:p>
          <a:p>
            <a:r>
              <a:rPr lang="nb-NO" dirty="0">
                <a:solidFill>
                  <a:schemeClr val="tx1"/>
                </a:solidFill>
              </a:rPr>
              <a:t>barn, familier, voksne, eldre, pasienter, brukere eller pårørende vi møter gjennom vårt arbeid.</a:t>
            </a:r>
          </a:p>
          <a:p>
            <a:r>
              <a:rPr lang="nb-NO" dirty="0">
                <a:solidFill>
                  <a:schemeClr val="tx1"/>
                </a:solidFill>
              </a:rPr>
              <a:t> </a:t>
            </a:r>
          </a:p>
          <a:p>
            <a:r>
              <a:rPr lang="nb-NO" b="1" dirty="0">
                <a:solidFill>
                  <a:schemeClr val="tx1"/>
                </a:solidFill>
              </a:rPr>
              <a:t>Fordi livet skjer med oss alle</a:t>
            </a:r>
          </a:p>
          <a:p>
            <a:endParaRPr lang="nb-NO" dirty="0">
              <a:solidFill>
                <a:schemeClr val="tx1"/>
              </a:solidFill>
            </a:endParaRPr>
          </a:p>
          <a:p>
            <a:r>
              <a:rPr lang="nb-NO" b="1" dirty="0">
                <a:solidFill>
                  <a:schemeClr val="tx1"/>
                </a:solidFill>
              </a:rPr>
              <a:t>…og du kan ikke se på folk hvem som har med seg traumer og ikke. </a:t>
            </a:r>
          </a:p>
          <a:p>
            <a:endParaRPr lang="nb-NO" dirty="0"/>
          </a:p>
        </p:txBody>
      </p:sp>
      <p:sp>
        <p:nvSpPr>
          <p:cNvPr id="4" name="Plassholder for dato 3">
            <a:extLst>
              <a:ext uri="{FF2B5EF4-FFF2-40B4-BE49-F238E27FC236}">
                <a16:creationId xmlns:a16="http://schemas.microsoft.com/office/drawing/2014/main" id="{C70523BB-A927-3C67-1B59-12D59C54106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3468E77-91A7-512B-3493-CC9D01BC22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615E7790-2F0A-5AF3-F736-B0D91459E89B}"/>
              </a:ext>
            </a:extLst>
          </p:cNvPr>
          <p:cNvPicPr>
            <a:picLocks noChangeAspect="1"/>
          </p:cNvPicPr>
          <p:nvPr/>
        </p:nvPicPr>
        <p:blipFill>
          <a:blip r:embed="rId3"/>
          <a:stretch>
            <a:fillRect/>
          </a:stretch>
        </p:blipFill>
        <p:spPr>
          <a:xfrm>
            <a:off x="2027237" y="5160535"/>
            <a:ext cx="8571920" cy="1496942"/>
          </a:xfrm>
          <a:prstGeom prst="rect">
            <a:avLst/>
          </a:prstGeom>
        </p:spPr>
      </p:pic>
    </p:spTree>
    <p:extLst>
      <p:ext uri="{BB962C8B-B14F-4D97-AF65-F5344CB8AC3E}">
        <p14:creationId xmlns:p14="http://schemas.microsoft.com/office/powerpoint/2010/main" val="42875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Hvorfor er traumebevisst praksis viktig?</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dirty="0"/>
              <a:t>Alvorlige livshendelser skjer med mange</a:t>
            </a:r>
          </a:p>
          <a:p>
            <a:r>
              <a:rPr lang="nb-NO" dirty="0"/>
              <a:t>Opplevelser vi har i etterkant kan minne oss om det som skjedde, og gi en følelse av å være tilbake i den samme tilstanden</a:t>
            </a:r>
          </a:p>
          <a:p>
            <a:r>
              <a:rPr lang="nb-NO" dirty="0">
                <a:solidFill>
                  <a:srgbClr val="1A1A1A"/>
                </a:solidFill>
                <a:effectLst/>
              </a:rPr>
              <a:t>Dersom livsbelastninger er gjentagende over tid og/eller foregår i en relasjon, er potensiale for skade enda større</a:t>
            </a:r>
            <a:endParaRPr lang="nb-NO" dirty="0"/>
          </a:p>
          <a:p>
            <a:r>
              <a:rPr lang="nb-NO" dirty="0"/>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992561" y="2456452"/>
            <a:ext cx="1834189" cy="2117522"/>
          </a:xfrm>
          <a:prstGeom prst="rect">
            <a:avLst/>
          </a:prstGeom>
        </p:spPr>
      </p:pic>
    </p:spTree>
    <p:extLst>
      <p:ext uri="{BB962C8B-B14F-4D97-AF65-F5344CB8AC3E}">
        <p14:creationId xmlns:p14="http://schemas.microsoft.com/office/powerpoint/2010/main" val="421461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0C026E3C-A50F-AE39-8C4A-AB469D9C4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3B72-610B-9C48-3936-C59C40331391}"/>
              </a:ext>
            </a:extLst>
          </p:cNvPr>
          <p:cNvSpPr>
            <a:spLocks noGrp="1"/>
          </p:cNvSpPr>
          <p:nvPr>
            <p:ph type="title"/>
          </p:nvPr>
        </p:nvSpPr>
        <p:spPr>
          <a:xfrm>
            <a:off x="695325" y="1300585"/>
            <a:ext cx="8257288" cy="548413"/>
          </a:xfrm>
        </p:spPr>
        <p:txBody>
          <a:bodyPr/>
          <a:lstStyle/>
          <a:p>
            <a:r>
              <a:rPr lang="nb-NO" dirty="0"/>
              <a:t>Trygge rammer</a:t>
            </a:r>
            <a:endParaRPr lang="en-NO" dirty="0"/>
          </a:p>
        </p:txBody>
      </p:sp>
      <p:sp>
        <p:nvSpPr>
          <p:cNvPr id="3" name="Content Placeholder 2">
            <a:extLst>
              <a:ext uri="{FF2B5EF4-FFF2-40B4-BE49-F238E27FC236}">
                <a16:creationId xmlns:a16="http://schemas.microsoft.com/office/drawing/2014/main" id="{54BC4E66-F7CB-5241-AFA4-37E3596A8E3F}"/>
              </a:ext>
            </a:extLst>
          </p:cNvPr>
          <p:cNvSpPr>
            <a:spLocks noGrp="1"/>
          </p:cNvSpPr>
          <p:nvPr>
            <p:ph sz="half" idx="1"/>
          </p:nvPr>
        </p:nvSpPr>
        <p:spPr>
          <a:xfrm>
            <a:off x="695325" y="2599826"/>
            <a:ext cx="7432674" cy="4060826"/>
          </a:xfrm>
        </p:spPr>
        <p:txBody>
          <a:bodyPr/>
          <a:lstStyle/>
          <a:p>
            <a:r>
              <a:rPr lang="nb-NO" dirty="0"/>
              <a:t>Temaene vi skal inn i kan være belastende å snakke om, også i en profesjonell setting – så ha omtanke for hverandre og deg selv. </a:t>
            </a:r>
          </a:p>
          <a:p>
            <a:r>
              <a:rPr lang="nb-NO" dirty="0"/>
              <a:t>Det er viktig at vi respekterer egne grenser. Dersom du kjenner at noe blir vanskelig for deg er det lov til å ta seg en pause når som helst. </a:t>
            </a:r>
          </a:p>
          <a:p>
            <a:r>
              <a:rPr lang="nb-NO" dirty="0"/>
              <a:t>Det vi snakker om blir i dette rommet (taushetsplikt). Da kan vi alle føle oss trygge til å dele uten at det sies videre et annet sted. </a:t>
            </a:r>
          </a:p>
        </p:txBody>
      </p:sp>
      <p:sp>
        <p:nvSpPr>
          <p:cNvPr id="4" name="Date Placeholder 3">
            <a:extLst>
              <a:ext uri="{FF2B5EF4-FFF2-40B4-BE49-F238E27FC236}">
                <a16:creationId xmlns:a16="http://schemas.microsoft.com/office/drawing/2014/main" id="{C6503E0B-F557-154B-8BAA-BA9E0AF8D0F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FBCBFC8-F2DA-4D24-81D9-318EC242ECC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36641CA1-2C4F-C97A-1C64-707AA97E6617}"/>
              </a:ext>
            </a:extLst>
          </p:cNvPr>
          <p:cNvPicPr>
            <a:picLocks noChangeAspect="1"/>
          </p:cNvPicPr>
          <p:nvPr/>
        </p:nvPicPr>
        <p:blipFill rotWithShape="1">
          <a:blip r:embed="rId3"/>
          <a:srcRect l="12516" t="2209" r="19567" b="19382"/>
          <a:stretch/>
        </p:blipFill>
        <p:spPr>
          <a:xfrm>
            <a:off x="9239730" y="2599826"/>
            <a:ext cx="1834189" cy="2117522"/>
          </a:xfrm>
          <a:prstGeom prst="rect">
            <a:avLst/>
          </a:prstGeom>
        </p:spPr>
      </p:pic>
    </p:spTree>
    <p:extLst>
      <p:ext uri="{BB962C8B-B14F-4D97-AF65-F5344CB8AC3E}">
        <p14:creationId xmlns:p14="http://schemas.microsoft.com/office/powerpoint/2010/main" val="373050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5406889"/>
          </a:xfrm>
        </p:spPr>
        <p:txBody>
          <a:bodyPr>
            <a:normAutofit/>
          </a:bodyPr>
          <a:lstStyle/>
          <a:p>
            <a:br>
              <a:rPr lang="nb-NO" dirty="0"/>
            </a:br>
            <a:br>
              <a:rPr lang="nb-NO" dirty="0"/>
            </a:br>
            <a:br>
              <a:rPr lang="nb-NO" dirty="0"/>
            </a:br>
            <a:br>
              <a:rPr lang="nb-NO" dirty="0"/>
            </a:br>
            <a:r>
              <a:rPr lang="nb-NO" dirty="0"/>
              <a:t>Traumer og b</a:t>
            </a:r>
            <a:r>
              <a:rPr lang="nb-NO" sz="3600" dirty="0"/>
              <a:t>arndomsbelastninger: Hjerne, gener og motstandskraft </a:t>
            </a:r>
            <a:br>
              <a:rPr lang="nb-NO" dirty="0"/>
            </a:br>
            <a:br>
              <a:rPr lang="nb-NO" dirty="0"/>
            </a:br>
            <a:r>
              <a:rPr lang="nb-NO" dirty="0"/>
              <a:t> </a:t>
            </a: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13</a:t>
            </a:fld>
            <a:endParaRPr lang="nb-NO"/>
          </a:p>
        </p:txBody>
      </p:sp>
    </p:spTree>
    <p:extLst>
      <p:ext uri="{BB962C8B-B14F-4D97-AF65-F5344CB8AC3E}">
        <p14:creationId xmlns:p14="http://schemas.microsoft.com/office/powerpoint/2010/main" val="244004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llustrasjon av en et hode med hjerne i tverrsnitt. Tre linjer peker på tre punkter i hjerne - prefrontal cortex, amygdala og hippocampus. ">
            <a:extLst>
              <a:ext uri="{FF2B5EF4-FFF2-40B4-BE49-F238E27FC236}">
                <a16:creationId xmlns:a16="http://schemas.microsoft.com/office/drawing/2014/main" id="{9EB63F04-4911-85B9-07ED-B8E9FCA12287}"/>
              </a:ext>
            </a:extLst>
          </p:cNvPr>
          <p:cNvPicPr>
            <a:picLocks noChangeAspect="1"/>
          </p:cNvPicPr>
          <p:nvPr/>
        </p:nvPicPr>
        <p:blipFill>
          <a:blip r:embed="rId3"/>
          <a:stretch>
            <a:fillRect/>
          </a:stretch>
        </p:blipFill>
        <p:spPr>
          <a:xfrm>
            <a:off x="5141652" y="650523"/>
            <a:ext cx="7752096" cy="5214700"/>
          </a:xfrm>
          <a:prstGeom prst="rect">
            <a:avLst/>
          </a:prstGeom>
        </p:spPr>
      </p:pic>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720001"/>
            <a:ext cx="5181600" cy="1311999"/>
          </a:xfrm>
        </p:spPr>
        <p:txBody>
          <a:bodyPr anchor="t">
            <a:normAutofit/>
          </a:bodyPr>
          <a:lstStyle/>
          <a:p>
            <a:r>
              <a:rPr lang="nb-NO" dirty="0">
                <a:effectLst/>
              </a:rPr>
              <a:t>Hva er NEAR-vitenskap?</a:t>
            </a:r>
            <a:endParaRPr lang="nb-NO" dirty="0"/>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728912"/>
            <a:ext cx="5619750" cy="3050405"/>
          </a:xfrm>
        </p:spPr>
        <p:txBody>
          <a:bodyPr anchor="t">
            <a:normAutofit/>
          </a:bodyPr>
          <a:lstStyle/>
          <a:p>
            <a:pPr marL="0" indent="0">
              <a:lnSpc>
                <a:spcPct val="90000"/>
              </a:lnSpc>
              <a:buNone/>
            </a:pPr>
            <a:endParaRPr lang="nb-NO" sz="1400" dirty="0"/>
          </a:p>
          <a:p>
            <a:pPr>
              <a:lnSpc>
                <a:spcPct val="90000"/>
              </a:lnSpc>
            </a:pPr>
            <a:r>
              <a:rPr lang="nb-NO" sz="2400" dirty="0"/>
              <a:t>NEAR –vitenskap (nevrobiologi, epigenetikk, barndomsbelastninger og resiliens) gir en helhetlig forståelse av hvordan traumer og resiliens påvirker helse.</a:t>
            </a:r>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14</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4244983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4A91-EDF1-51B3-BF82-CA2AF7DA703A}"/>
              </a:ext>
            </a:extLst>
          </p:cNvPr>
          <p:cNvSpPr>
            <a:spLocks noGrp="1"/>
          </p:cNvSpPr>
          <p:nvPr>
            <p:ph type="title"/>
          </p:nvPr>
        </p:nvSpPr>
        <p:spPr/>
        <p:txBody>
          <a:bodyPr/>
          <a:lstStyle/>
          <a:p>
            <a:r>
              <a:rPr lang="nb-NO" dirty="0"/>
              <a:t>Nevrobiologi</a:t>
            </a:r>
          </a:p>
        </p:txBody>
      </p:sp>
      <p:sp>
        <p:nvSpPr>
          <p:cNvPr id="3" name="Content Placeholder 2">
            <a:extLst>
              <a:ext uri="{FF2B5EF4-FFF2-40B4-BE49-F238E27FC236}">
                <a16:creationId xmlns:a16="http://schemas.microsoft.com/office/drawing/2014/main" id="{86152BC6-3D95-C193-8CE5-7FE012C1A19F}"/>
              </a:ext>
            </a:extLst>
          </p:cNvPr>
          <p:cNvSpPr>
            <a:spLocks noGrp="1"/>
          </p:cNvSpPr>
          <p:nvPr>
            <p:ph sz="half" idx="1"/>
          </p:nvPr>
        </p:nvSpPr>
        <p:spPr>
          <a:xfrm>
            <a:off x="695325" y="3029802"/>
            <a:ext cx="5181600" cy="1796199"/>
          </a:xfrm>
        </p:spPr>
        <p:txBody>
          <a:bodyPr/>
          <a:lstStyle/>
          <a:p>
            <a:r>
              <a:rPr lang="nb-NO" dirty="0"/>
              <a:t>Hvordan påvirker toksisk stress, barndomsbelastninger og traumer hvordan hjernen vår utvikler seg og fungerer?</a:t>
            </a:r>
          </a:p>
        </p:txBody>
      </p:sp>
      <p:sp>
        <p:nvSpPr>
          <p:cNvPr id="4" name="Date Placeholder 3">
            <a:extLst>
              <a:ext uri="{FF2B5EF4-FFF2-40B4-BE49-F238E27FC236}">
                <a16:creationId xmlns:a16="http://schemas.microsoft.com/office/drawing/2014/main" id="{DC8CE6EC-ED69-2977-207D-01085F8C9395}"/>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5" name="Slide Number Placeholder 4">
            <a:extLst>
              <a:ext uri="{FF2B5EF4-FFF2-40B4-BE49-F238E27FC236}">
                <a16:creationId xmlns:a16="http://schemas.microsoft.com/office/drawing/2014/main" id="{5F7610F2-2905-8F71-8188-DAF2A7EB8749}"/>
              </a:ext>
            </a:extLst>
          </p:cNvPr>
          <p:cNvSpPr>
            <a:spLocks noGrp="1"/>
          </p:cNvSpPr>
          <p:nvPr>
            <p:ph type="sldNum" sz="quarter" idx="12"/>
          </p:nvPr>
        </p:nvSpPr>
        <p:spPr/>
        <p:txBody>
          <a:bodyPr/>
          <a:lstStyle/>
          <a:p>
            <a:fld id="{8ACEFDFC-287E-0A4D-81A7-6CC8C070690D}" type="slidenum">
              <a:rPr lang="nb-NO" smtClean="0"/>
              <a:t>15</a:t>
            </a:fld>
            <a:endParaRPr lang="nb-NO"/>
          </a:p>
        </p:txBody>
      </p:sp>
      <p:pic>
        <p:nvPicPr>
          <p:cNvPr id="6" name="Bilde 5">
            <a:extLst>
              <a:ext uri="{FF2B5EF4-FFF2-40B4-BE49-F238E27FC236}">
                <a16:creationId xmlns:a16="http://schemas.microsoft.com/office/drawing/2014/main" id="{3E944F13-E606-B8B0-91ED-F87E4805964F}"/>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7" name="Picture 6" descr="Illustrasjon av en baby som krabber.">
            <a:extLst>
              <a:ext uri="{FF2B5EF4-FFF2-40B4-BE49-F238E27FC236}">
                <a16:creationId xmlns:a16="http://schemas.microsoft.com/office/drawing/2014/main" id="{ACEADFAB-BA61-6B89-2C79-57E0584FEA6D}"/>
              </a:ext>
            </a:extLst>
          </p:cNvPr>
          <p:cNvPicPr>
            <a:picLocks noChangeAspect="1"/>
          </p:cNvPicPr>
          <p:nvPr/>
        </p:nvPicPr>
        <p:blipFill rotWithShape="1">
          <a:blip r:embed="rId4"/>
          <a:srcRect l="34158" t="33140" r="13811" b="37681"/>
          <a:stretch/>
        </p:blipFill>
        <p:spPr>
          <a:xfrm>
            <a:off x="7497596" y="2829368"/>
            <a:ext cx="2179803" cy="1727822"/>
          </a:xfrm>
          <a:prstGeom prst="rect">
            <a:avLst/>
          </a:prstGeom>
        </p:spPr>
      </p:pic>
    </p:spTree>
    <p:extLst>
      <p:ext uri="{BB962C8B-B14F-4D97-AF65-F5344CB8AC3E}">
        <p14:creationId xmlns:p14="http://schemas.microsoft.com/office/powerpoint/2010/main" val="93325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strasjon ev en eldre kvinne med stokk, en mann som triller en barnevogn, og to barn. ">
            <a:extLst>
              <a:ext uri="{FF2B5EF4-FFF2-40B4-BE49-F238E27FC236}">
                <a16:creationId xmlns:a16="http://schemas.microsoft.com/office/drawing/2014/main" id="{A330B5F9-5731-6003-624F-0242784AE3F3}"/>
              </a:ext>
            </a:extLst>
          </p:cNvPr>
          <p:cNvPicPr>
            <a:picLocks noChangeAspect="1"/>
          </p:cNvPicPr>
          <p:nvPr/>
        </p:nvPicPr>
        <p:blipFill rotWithShape="1">
          <a:blip r:embed="rId3"/>
          <a:srcRect l="29241" t="14959" r="39377" b="7705"/>
          <a:stretch/>
        </p:blipFill>
        <p:spPr>
          <a:xfrm>
            <a:off x="8149749" y="2032000"/>
            <a:ext cx="1382751" cy="3407573"/>
          </a:xfrm>
          <a:prstGeom prst="rect">
            <a:avLst/>
          </a:prstGeom>
        </p:spPr>
      </p:pic>
      <p:pic>
        <p:nvPicPr>
          <p:cNvPr id="10" name="Picture 9" descr="A person pushing a baby stroller&#10;&#10;Description automatically generated">
            <a:extLst>
              <a:ext uri="{FF2B5EF4-FFF2-40B4-BE49-F238E27FC236}">
                <a16:creationId xmlns:a16="http://schemas.microsoft.com/office/drawing/2014/main" id="{529B91A7-10A2-F1FA-F6B5-575CEFEA1A26}"/>
              </a:ext>
            </a:extLst>
          </p:cNvPr>
          <p:cNvPicPr>
            <a:picLocks noChangeAspect="1"/>
          </p:cNvPicPr>
          <p:nvPr/>
        </p:nvPicPr>
        <p:blipFill rotWithShape="1">
          <a:blip r:embed="rId4"/>
          <a:srcRect l="23400" t="19051" r="36412" b="13929"/>
          <a:stretch/>
        </p:blipFill>
        <p:spPr>
          <a:xfrm>
            <a:off x="9124930" y="1864132"/>
            <a:ext cx="2943866" cy="3473366"/>
          </a:xfrm>
          <a:prstGeom prst="rect">
            <a:avLst/>
          </a:prstGeom>
        </p:spPr>
      </p:pic>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5" y="720001"/>
            <a:ext cx="7772813" cy="1311999"/>
          </a:xfrm>
        </p:spPr>
        <p:txBody>
          <a:bodyPr anchor="t">
            <a:normAutofit/>
          </a:bodyPr>
          <a:lstStyle/>
          <a:p>
            <a:r>
              <a:rPr lang="nb-NO" dirty="0">
                <a:effectLst/>
              </a:rPr>
              <a:t>Epigenetikk: </a:t>
            </a:r>
            <a:br>
              <a:rPr lang="nb-NO" dirty="0">
                <a:effectLst/>
              </a:rPr>
            </a:br>
            <a:r>
              <a:rPr lang="nb-NO" dirty="0">
                <a:effectLst/>
              </a:rPr>
              <a:t>Påvirkning i miljøet rundt deg…</a:t>
            </a:r>
            <a:endParaRPr lang="nb-NO" dirty="0"/>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409568"/>
            <a:ext cx="5400674" cy="3369750"/>
          </a:xfrm>
        </p:spPr>
        <p:txBody>
          <a:bodyPr anchor="t">
            <a:normAutofit/>
          </a:bodyPr>
          <a:lstStyle/>
          <a:p>
            <a:pPr marL="0" indent="0">
              <a:lnSpc>
                <a:spcPct val="90000"/>
              </a:lnSpc>
              <a:buNone/>
            </a:pPr>
            <a:endParaRPr lang="nb-NO" sz="1400" dirty="0"/>
          </a:p>
          <a:p>
            <a:pPr>
              <a:lnSpc>
                <a:spcPct val="90000"/>
              </a:lnSpc>
            </a:pPr>
            <a:r>
              <a:rPr lang="nb-NO" sz="2400" dirty="0"/>
              <a:t>…endrer hvilke gener som kommer til uttrykk, men uten å endre den genetiske koden.</a:t>
            </a:r>
          </a:p>
          <a:p>
            <a:pPr>
              <a:lnSpc>
                <a:spcPct val="90000"/>
              </a:lnSpc>
            </a:pPr>
            <a:r>
              <a:rPr lang="nb-NO" sz="2400" dirty="0"/>
              <a:t>Store belastninger og traumer opplevd av én generasjon kan overføres til nye generasjoner. </a:t>
            </a:r>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16</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5"/>
          <a:srcRect l="3823" t="15032" r="68362" b="14835"/>
          <a:stretch/>
        </p:blipFill>
        <p:spPr>
          <a:xfrm>
            <a:off x="10596863" y="200523"/>
            <a:ext cx="899812" cy="900000"/>
          </a:xfrm>
          <a:prstGeom prst="ellipse">
            <a:avLst/>
          </a:prstGeom>
        </p:spPr>
      </p:pic>
      <p:pic>
        <p:nvPicPr>
          <p:cNvPr id="12" name="Picture 11" descr="A person and children dancing&#10;&#10;Description automatically generated">
            <a:extLst>
              <a:ext uri="{FF2B5EF4-FFF2-40B4-BE49-F238E27FC236}">
                <a16:creationId xmlns:a16="http://schemas.microsoft.com/office/drawing/2014/main" id="{875F9B01-54E8-C0FD-8687-40556B29715A}"/>
              </a:ext>
            </a:extLst>
          </p:cNvPr>
          <p:cNvPicPr>
            <a:picLocks noChangeAspect="1"/>
          </p:cNvPicPr>
          <p:nvPr/>
        </p:nvPicPr>
        <p:blipFill rotWithShape="1">
          <a:blip r:embed="rId6"/>
          <a:srcRect l="35597" t="43961" r="32415" b="4252"/>
          <a:stretch/>
        </p:blipFill>
        <p:spPr>
          <a:xfrm>
            <a:off x="9937488" y="3181780"/>
            <a:ext cx="1726320" cy="2794907"/>
          </a:xfrm>
          <a:prstGeom prst="rect">
            <a:avLst/>
          </a:prstGeom>
        </p:spPr>
      </p:pic>
    </p:spTree>
    <p:extLst>
      <p:ext uri="{BB962C8B-B14F-4D97-AF65-F5344CB8AC3E}">
        <p14:creationId xmlns:p14="http://schemas.microsoft.com/office/powerpoint/2010/main" val="3562606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5" y="720001"/>
            <a:ext cx="7772813" cy="1311999"/>
          </a:xfrm>
        </p:spPr>
        <p:txBody>
          <a:bodyPr anchor="t">
            <a:normAutofit/>
          </a:bodyPr>
          <a:lstStyle/>
          <a:p>
            <a:r>
              <a:rPr lang="nb-NO" dirty="0">
                <a:effectLst/>
              </a:rPr>
              <a:t>Resiliens</a:t>
            </a:r>
            <a:endParaRPr lang="nb-NO" dirty="0"/>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7" y="2411896"/>
            <a:ext cx="5400674" cy="3367421"/>
          </a:xfrm>
        </p:spPr>
        <p:txBody>
          <a:bodyPr anchor="t">
            <a:normAutofit/>
          </a:bodyPr>
          <a:lstStyle/>
          <a:p>
            <a:pPr marL="0" indent="0">
              <a:lnSpc>
                <a:spcPct val="90000"/>
              </a:lnSpc>
              <a:buNone/>
            </a:pPr>
            <a:endParaRPr lang="nb-NO" sz="1400" dirty="0"/>
          </a:p>
          <a:p>
            <a:pPr>
              <a:lnSpc>
                <a:spcPct val="90000"/>
              </a:lnSpc>
            </a:pPr>
            <a:r>
              <a:rPr lang="nb-NO" sz="2400" dirty="0"/>
              <a:t>Noen barn utvikler resiliens, eller evnen til å overvinne alvorlige vanskeligheter, mens andre ikke gjør det. </a:t>
            </a:r>
          </a:p>
          <a:p>
            <a:pPr>
              <a:lnSpc>
                <a:spcPct val="90000"/>
              </a:lnSpc>
            </a:pPr>
            <a:endParaRPr lang="nb-NO" sz="2400" dirty="0"/>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17</a:t>
            </a:fld>
            <a:endParaRPr lang="nb-NO"/>
          </a:p>
        </p:txBody>
      </p:sp>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6" name="Picture 5" descr="Illustrasjon av en kvinne og et barn.">
            <a:extLst>
              <a:ext uri="{FF2B5EF4-FFF2-40B4-BE49-F238E27FC236}">
                <a16:creationId xmlns:a16="http://schemas.microsoft.com/office/drawing/2014/main" id="{3BF6E1BA-7BED-2EF6-726C-3F4965D24672}"/>
              </a:ext>
            </a:extLst>
          </p:cNvPr>
          <p:cNvPicPr>
            <a:picLocks noChangeAspect="1"/>
          </p:cNvPicPr>
          <p:nvPr/>
        </p:nvPicPr>
        <p:blipFill>
          <a:blip r:embed="rId4"/>
          <a:stretch>
            <a:fillRect/>
          </a:stretch>
        </p:blipFill>
        <p:spPr>
          <a:xfrm>
            <a:off x="7515679" y="2285275"/>
            <a:ext cx="1560711" cy="3554276"/>
          </a:xfrm>
          <a:prstGeom prst="rect">
            <a:avLst/>
          </a:prstGeom>
        </p:spPr>
      </p:pic>
      <p:pic>
        <p:nvPicPr>
          <p:cNvPr id="2" name="Picture 1" descr="Illustrasjon av en kvinne og et barn.">
            <a:extLst>
              <a:ext uri="{FF2B5EF4-FFF2-40B4-BE49-F238E27FC236}">
                <a16:creationId xmlns:a16="http://schemas.microsoft.com/office/drawing/2014/main" id="{057E236D-0142-5450-174E-C576056EB6EF}"/>
              </a:ext>
            </a:extLst>
          </p:cNvPr>
          <p:cNvPicPr>
            <a:picLocks noChangeAspect="1"/>
          </p:cNvPicPr>
          <p:nvPr/>
        </p:nvPicPr>
        <p:blipFill>
          <a:blip r:embed="rId5"/>
          <a:stretch>
            <a:fillRect/>
          </a:stretch>
        </p:blipFill>
        <p:spPr>
          <a:xfrm>
            <a:off x="9294684" y="3987111"/>
            <a:ext cx="1201384" cy="1792207"/>
          </a:xfrm>
          <a:prstGeom prst="rect">
            <a:avLst/>
          </a:prstGeom>
        </p:spPr>
      </p:pic>
    </p:spTree>
    <p:extLst>
      <p:ext uri="{BB962C8B-B14F-4D97-AF65-F5344CB8AC3E}">
        <p14:creationId xmlns:p14="http://schemas.microsoft.com/office/powerpoint/2010/main" val="175319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llustrasjon av en hjerne delt i tre områder hvor områdene er farget blå, rød og orange, og representerer områder for kognitiv tenkning, overlevelse og det relasjonelle.">
            <a:extLst>
              <a:ext uri="{FF2B5EF4-FFF2-40B4-BE49-F238E27FC236}">
                <a16:creationId xmlns:a16="http://schemas.microsoft.com/office/drawing/2014/main" id="{1F232627-1540-D1E7-EFF5-11BF6D79A53C}"/>
              </a:ext>
            </a:extLst>
          </p:cNvPr>
          <p:cNvPicPr>
            <a:picLocks noChangeAspect="1"/>
          </p:cNvPicPr>
          <p:nvPr/>
        </p:nvPicPr>
        <p:blipFill>
          <a:blip r:embed="rId3"/>
          <a:stretch>
            <a:fillRect/>
          </a:stretch>
        </p:blipFill>
        <p:spPr>
          <a:xfrm>
            <a:off x="4296422" y="588317"/>
            <a:ext cx="7269702" cy="6069160"/>
          </a:xfrm>
          <a:prstGeom prst="rect">
            <a:avLst/>
          </a:prstGeom>
        </p:spPr>
      </p:pic>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2190750"/>
            <a:ext cx="2924174" cy="1238249"/>
          </a:xfrm>
        </p:spPr>
        <p:txBody>
          <a:bodyPr>
            <a:normAutofit fontScale="90000"/>
          </a:bodyPr>
          <a:lstStyle/>
          <a:p>
            <a:r>
              <a:rPr lang="nb-NO" dirty="0"/>
              <a:t>Hvorfor er NEAR viktig i traumebevisst praksis?</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18</a:t>
            </a:fld>
            <a:endParaRPr lang="nb-NO"/>
          </a:p>
        </p:txBody>
      </p:sp>
      <p:pic>
        <p:nvPicPr>
          <p:cNvPr id="12" name="Bilde 5">
            <a:extLst>
              <a:ext uri="{FF2B5EF4-FFF2-40B4-BE49-F238E27FC236}">
                <a16:creationId xmlns:a16="http://schemas.microsoft.com/office/drawing/2014/main" id="{2495EA92-FAB7-DBF1-CE7F-5472875105A0}"/>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2533506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BF12A0-D4C9-9746-D1ED-65240A6B8C39}"/>
              </a:ext>
            </a:extLst>
          </p:cNvPr>
          <p:cNvSpPr>
            <a:spLocks noGrp="1"/>
          </p:cNvSpPr>
          <p:nvPr>
            <p:ph type="title"/>
          </p:nvPr>
        </p:nvSpPr>
        <p:spPr/>
        <p:txBody>
          <a:bodyPr/>
          <a:lstStyle/>
          <a:p>
            <a:r>
              <a:rPr lang="nb-NO" dirty="0"/>
              <a:t>Film</a:t>
            </a:r>
          </a:p>
        </p:txBody>
      </p:sp>
      <p:sp>
        <p:nvSpPr>
          <p:cNvPr id="3" name="Plassholder for innhold 2">
            <a:extLst>
              <a:ext uri="{FF2B5EF4-FFF2-40B4-BE49-F238E27FC236}">
                <a16:creationId xmlns:a16="http://schemas.microsoft.com/office/drawing/2014/main" id="{739EBB6A-56F2-425F-FB30-D55080E5F6D3}"/>
              </a:ext>
            </a:extLst>
          </p:cNvPr>
          <p:cNvSpPr>
            <a:spLocks noGrp="1"/>
          </p:cNvSpPr>
          <p:nvPr>
            <p:ph idx="1"/>
          </p:nvPr>
        </p:nvSpPr>
        <p:spPr/>
        <p:txBody>
          <a:bodyPr/>
          <a:lstStyle/>
          <a:p>
            <a:r>
              <a:rPr lang="nb-NO" dirty="0"/>
              <a:t>Se </a:t>
            </a:r>
            <a:r>
              <a:rPr lang="nb-NO" dirty="0">
                <a:hlinkClick r:id="rId3"/>
              </a:rPr>
              <a:t>denne</a:t>
            </a:r>
            <a:r>
              <a:rPr lang="nb-NO" dirty="0"/>
              <a:t> videoen.</a:t>
            </a:r>
          </a:p>
        </p:txBody>
      </p:sp>
      <p:sp>
        <p:nvSpPr>
          <p:cNvPr id="4" name="Plassholder for dato 3">
            <a:extLst>
              <a:ext uri="{FF2B5EF4-FFF2-40B4-BE49-F238E27FC236}">
                <a16:creationId xmlns:a16="http://schemas.microsoft.com/office/drawing/2014/main" id="{7ABB739F-6138-D39E-34E1-435F52D9CD99}"/>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900496BE-C12F-72D9-7B30-8AA51AD053A5}"/>
              </a:ext>
            </a:extLst>
          </p:cNvPr>
          <p:cNvSpPr>
            <a:spLocks noGrp="1"/>
          </p:cNvSpPr>
          <p:nvPr>
            <p:ph type="sldNum" sz="quarter" idx="12"/>
          </p:nvPr>
        </p:nvSpPr>
        <p:spPr/>
        <p:txBody>
          <a:bodyPr/>
          <a:lstStyle/>
          <a:p>
            <a:fld id="{8ACEFDFC-287E-0A4D-81A7-6CC8C070690D}" type="slidenum">
              <a:rPr lang="nb-NO" smtClean="0"/>
              <a:t>19</a:t>
            </a:fld>
            <a:endParaRPr lang="nb-NO"/>
          </a:p>
        </p:txBody>
      </p:sp>
      <p:pic>
        <p:nvPicPr>
          <p:cNvPr id="8" name="Bilde 7" descr="Illustrasjon av en mann som holder armen opp mot en stor, grønn avspillingsknapp.">
            <a:extLst>
              <a:ext uri="{FF2B5EF4-FFF2-40B4-BE49-F238E27FC236}">
                <a16:creationId xmlns:a16="http://schemas.microsoft.com/office/drawing/2014/main" id="{2B79F36B-4C6A-4723-00B2-0BC13D705F84}"/>
              </a:ext>
            </a:extLst>
          </p:cNvPr>
          <p:cNvPicPr>
            <a:picLocks noChangeAspect="1"/>
          </p:cNvPicPr>
          <p:nvPr/>
        </p:nvPicPr>
        <p:blipFill>
          <a:blip r:embed="rId4"/>
          <a:stretch>
            <a:fillRect/>
          </a:stretch>
        </p:blipFill>
        <p:spPr>
          <a:xfrm>
            <a:off x="4454719" y="1091184"/>
            <a:ext cx="4675632" cy="4675632"/>
          </a:xfrm>
          <a:prstGeom prst="rect">
            <a:avLst/>
          </a:prstGeom>
        </p:spPr>
      </p:pic>
      <p:pic>
        <p:nvPicPr>
          <p:cNvPr id="7" name="Bilde 5">
            <a:extLst>
              <a:ext uri="{FF2B5EF4-FFF2-40B4-BE49-F238E27FC236}">
                <a16:creationId xmlns:a16="http://schemas.microsoft.com/office/drawing/2014/main" id="{6A5D3B9C-8D9D-2D96-DE10-77DE97705369}"/>
              </a:ext>
            </a:extLst>
          </p:cNvPr>
          <p:cNvPicPr>
            <a:picLocks noChangeAspect="1"/>
          </p:cNvPicPr>
          <p:nvPr/>
        </p:nvPicPr>
        <p:blipFill>
          <a:blip r:embed="rId5"/>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03760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dirty="0"/>
          </a:p>
          <a:p>
            <a:r>
              <a:rPr lang="nb-NO" sz="2400" dirty="0"/>
              <a:t>Før du gå videre, ber vi deg om å laste ned presentasjonen. Deretter må du åpne presentasjonen i Power Points skrivebords-app (ikke i nettleser). </a:t>
            </a:r>
          </a:p>
          <a:p>
            <a:endParaRPr lang="nb-NO" sz="2400" dirty="0"/>
          </a:p>
          <a:p>
            <a:r>
              <a:rPr lang="nb-NO" sz="2400" dirty="0"/>
              <a:t>Dette er for at du skal kunne lese notatene under hver side, som er en veiledning til deg når du holder presentasjonen. </a:t>
            </a:r>
          </a:p>
          <a:p>
            <a:r>
              <a:rPr lang="nb-NO" sz="2400" dirty="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2961343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normAutofit/>
          </a:bodyPr>
          <a:lstStyle/>
          <a:p>
            <a:r>
              <a:rPr lang="nb-NO" dirty="0"/>
              <a:t>En annen forståelse</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804193"/>
            <a:ext cx="7432674" cy="3853284"/>
          </a:xfrm>
        </p:spPr>
        <p:txBody>
          <a:bodyPr/>
          <a:lstStyle/>
          <a:p>
            <a:pPr marL="0" indent="0">
              <a:buNone/>
            </a:pPr>
            <a:r>
              <a:rPr lang="nb-NO" sz="2400" dirty="0"/>
              <a:t>Mange får en aha-opplevelse når de lærer om NEAR-vitenskap, fordi det setter traumereaksjoner i en kontekst </a:t>
            </a:r>
            <a:r>
              <a:rPr lang="nb-NO" sz="2400" i="1" dirty="0"/>
              <a:t>som forståelige, automatiske, beskyttende og tilpasningsdyktige.</a:t>
            </a:r>
          </a:p>
          <a:p>
            <a:pPr marL="0" indent="0">
              <a:buNone/>
            </a:pPr>
            <a:r>
              <a:rPr lang="nb-NO" sz="2400" dirty="0"/>
              <a:t>Det hjelper oss å gå bort fra sykeliggjøring, skyld og skam, og til å engasjere oss i andre med økt empati og kunnskap.</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369747" y="3014410"/>
            <a:ext cx="1834189" cy="2117522"/>
          </a:xfrm>
          <a:prstGeom prst="rect">
            <a:avLst/>
          </a:prstGeom>
        </p:spPr>
      </p:pic>
    </p:spTree>
    <p:extLst>
      <p:ext uri="{BB962C8B-B14F-4D97-AF65-F5344CB8AC3E}">
        <p14:creationId xmlns:p14="http://schemas.microsoft.com/office/powerpoint/2010/main" val="183729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r>
              <a:rPr lang="nb-NO" dirty="0"/>
              <a:t>Vi tar en pause  </a:t>
            </a:r>
            <a:br>
              <a:rPr lang="nb-NO" dirty="0"/>
            </a:b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21</a:t>
            </a:fld>
            <a:endParaRPr lang="nb-NO"/>
          </a:p>
        </p:txBody>
      </p:sp>
      <p:pic>
        <p:nvPicPr>
          <p:cNvPr id="3" name="Picture 2" descr="Illustrasjon av en beige kopp med kaffe i.">
            <a:extLst>
              <a:ext uri="{FF2B5EF4-FFF2-40B4-BE49-F238E27FC236}">
                <a16:creationId xmlns:a16="http://schemas.microsoft.com/office/drawing/2014/main" id="{D33182EC-CA2F-3617-1A83-030F3BAE2582}"/>
              </a:ext>
            </a:extLst>
          </p:cNvPr>
          <p:cNvPicPr>
            <a:picLocks noChangeAspect="1"/>
          </p:cNvPicPr>
          <p:nvPr/>
        </p:nvPicPr>
        <p:blipFill>
          <a:blip r:embed="rId3"/>
          <a:stretch>
            <a:fillRect/>
          </a:stretch>
        </p:blipFill>
        <p:spPr>
          <a:xfrm>
            <a:off x="6925163" y="1696823"/>
            <a:ext cx="2828681" cy="2828681"/>
          </a:xfrm>
          <a:prstGeom prst="rect">
            <a:avLst/>
          </a:prstGeom>
        </p:spPr>
      </p:pic>
    </p:spTree>
    <p:extLst>
      <p:ext uri="{BB962C8B-B14F-4D97-AF65-F5344CB8AC3E}">
        <p14:creationId xmlns:p14="http://schemas.microsoft.com/office/powerpoint/2010/main" val="312185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22</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br>
              <a:rPr lang="nb-NO" dirty="0"/>
            </a:br>
            <a:r>
              <a:rPr lang="nb-NO" dirty="0"/>
              <a:t>Skadelig stress og påvirkning på hjernen</a:t>
            </a:r>
          </a:p>
        </p:txBody>
      </p:sp>
    </p:spTree>
    <p:extLst>
      <p:ext uri="{BB962C8B-B14F-4D97-AF65-F5344CB8AC3E}">
        <p14:creationId xmlns:p14="http://schemas.microsoft.com/office/powerpoint/2010/main" val="1915021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r>
              <a:rPr lang="nb-NO" dirty="0"/>
              <a:t>Toksisk stress</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032001"/>
            <a:ext cx="6659631" cy="4060824"/>
          </a:xfrm>
        </p:spPr>
        <p:txBody>
          <a:bodyPr/>
          <a:lstStyle/>
          <a:p>
            <a:pPr marL="0" indent="0">
              <a:buNone/>
            </a:pPr>
            <a:endParaRPr lang="nb-NO" dirty="0"/>
          </a:p>
          <a:p>
            <a:r>
              <a:rPr lang="nb-NO" sz="2800" dirty="0"/>
              <a:t>Når vi får en stressrespons aktiveres flere hormon- og nevrokjemiske systemer i hele kroppen.</a:t>
            </a:r>
          </a:p>
          <a:p>
            <a:pPr lvl="1"/>
            <a:r>
              <a:rPr lang="nb-NO" sz="2000" dirty="0"/>
              <a:t>Adrenalin</a:t>
            </a:r>
          </a:p>
          <a:p>
            <a:pPr lvl="1"/>
            <a:r>
              <a:rPr lang="nb-NO" sz="2000" dirty="0"/>
              <a:t>Kortisol</a:t>
            </a:r>
          </a:p>
          <a:p>
            <a:pPr marL="216000" lvl="1" indent="0">
              <a:buNone/>
            </a:pPr>
            <a:endParaRPr lang="nb-NO" sz="2000" dirty="0"/>
          </a:p>
          <a:p>
            <a:pPr marL="216000" lvl="1" indent="-216000">
              <a:spcBef>
                <a:spcPts val="1800"/>
              </a:spcBef>
              <a:buSzPct val="100000"/>
              <a:buBlip>
                <a:blip r:embed="rId3"/>
              </a:buBlip>
            </a:pPr>
            <a:r>
              <a:rPr lang="nb-NO" sz="2800" dirty="0"/>
              <a:t>Effekter</a:t>
            </a:r>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23</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4"/>
          <a:srcRect l="3823" t="15032" r="68362" b="14835"/>
          <a:stretch/>
        </p:blipFill>
        <p:spPr>
          <a:xfrm>
            <a:off x="10596863" y="200523"/>
            <a:ext cx="899812" cy="900000"/>
          </a:xfrm>
          <a:prstGeom prst="ellipse">
            <a:avLst/>
          </a:prstGeom>
        </p:spPr>
      </p:pic>
      <p:pic>
        <p:nvPicPr>
          <p:cNvPr id="7" name="Bilde 10" descr="Illustrasjon av en kvinne som bærer en stor og tung ryggsekk. Hun står fremoverbøyd og det kommer svettedråper fra pannen hennes. ">
            <a:extLst>
              <a:ext uri="{FF2B5EF4-FFF2-40B4-BE49-F238E27FC236}">
                <a16:creationId xmlns:a16="http://schemas.microsoft.com/office/drawing/2014/main" id="{9D03FB8A-FE30-D287-55A9-700DFE2491D6}"/>
              </a:ext>
            </a:extLst>
          </p:cNvPr>
          <p:cNvPicPr>
            <a:picLocks noChangeAspect="1"/>
          </p:cNvPicPr>
          <p:nvPr/>
        </p:nvPicPr>
        <p:blipFill>
          <a:blip r:embed="rId5"/>
          <a:srcRect l="36511" r="20111"/>
          <a:stretch/>
        </p:blipFill>
        <p:spPr>
          <a:xfrm>
            <a:off x="7545962" y="495959"/>
            <a:ext cx="2427796" cy="5596866"/>
          </a:xfrm>
          <a:prstGeom prst="rect">
            <a:avLst/>
          </a:prstGeom>
        </p:spPr>
      </p:pic>
    </p:spTree>
    <p:extLst>
      <p:ext uri="{BB962C8B-B14F-4D97-AF65-F5344CB8AC3E}">
        <p14:creationId xmlns:p14="http://schemas.microsoft.com/office/powerpoint/2010/main" val="3825213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llustrasjon av en gruppe menn, kvinner og barn.">
            <a:extLst>
              <a:ext uri="{FF2B5EF4-FFF2-40B4-BE49-F238E27FC236}">
                <a16:creationId xmlns:a16="http://schemas.microsoft.com/office/drawing/2014/main" id="{A2371817-01A8-C2F6-9521-2E90F9F734CD}"/>
              </a:ext>
            </a:extLst>
          </p:cNvPr>
          <p:cNvPicPr>
            <a:picLocks noChangeAspect="1"/>
          </p:cNvPicPr>
          <p:nvPr/>
        </p:nvPicPr>
        <p:blipFill>
          <a:blip r:embed="rId3"/>
          <a:stretch>
            <a:fillRect/>
          </a:stretch>
        </p:blipFill>
        <p:spPr>
          <a:xfrm>
            <a:off x="6693936" y="2105395"/>
            <a:ext cx="1408101" cy="1814930"/>
          </a:xfrm>
          <a:prstGeom prst="rect">
            <a:avLst/>
          </a:prstGeom>
        </p:spPr>
      </p:pic>
      <p:pic>
        <p:nvPicPr>
          <p:cNvPr id="14" name="Bilde 12" descr="Illustrasjon av en gruppe menn, kvinner og barn.">
            <a:extLst>
              <a:ext uri="{FF2B5EF4-FFF2-40B4-BE49-F238E27FC236}">
                <a16:creationId xmlns:a16="http://schemas.microsoft.com/office/drawing/2014/main" id="{9A531375-A4D9-26E5-7ED0-A6CB1A7823AD}"/>
              </a:ext>
            </a:extLst>
          </p:cNvPr>
          <p:cNvPicPr>
            <a:picLocks noChangeAspect="1"/>
          </p:cNvPicPr>
          <p:nvPr/>
        </p:nvPicPr>
        <p:blipFill rotWithShape="1">
          <a:blip r:embed="rId4"/>
          <a:srcRect l="54026" t="-4023" r="29710" b="4023"/>
          <a:stretch/>
        </p:blipFill>
        <p:spPr>
          <a:xfrm>
            <a:off x="8037100" y="2301171"/>
            <a:ext cx="676703" cy="2943703"/>
          </a:xfrm>
          <a:prstGeom prst="rect">
            <a:avLst/>
          </a:prstGeom>
        </p:spPr>
      </p:pic>
      <p:pic>
        <p:nvPicPr>
          <p:cNvPr id="11" name="Picture 10">
            <a:extLst>
              <a:ext uri="{FF2B5EF4-FFF2-40B4-BE49-F238E27FC236}">
                <a16:creationId xmlns:a16="http://schemas.microsoft.com/office/drawing/2014/main" id="{CF48C632-ABDA-D130-5808-3E8AE48D13E8}"/>
              </a:ext>
            </a:extLst>
          </p:cNvPr>
          <p:cNvPicPr>
            <a:picLocks noChangeAspect="1"/>
          </p:cNvPicPr>
          <p:nvPr/>
        </p:nvPicPr>
        <p:blipFill>
          <a:blip r:embed="rId5"/>
          <a:stretch>
            <a:fillRect/>
          </a:stretch>
        </p:blipFill>
        <p:spPr>
          <a:xfrm>
            <a:off x="8708865" y="2952552"/>
            <a:ext cx="728794" cy="1996830"/>
          </a:xfrm>
          <a:prstGeom prst="rect">
            <a:avLst/>
          </a:prstGeom>
        </p:spPr>
      </p:pic>
      <p:pic>
        <p:nvPicPr>
          <p:cNvPr id="12" name="Picture 11" descr="Illustrasjon av en gruppe menn, kvinner og barn.">
            <a:extLst>
              <a:ext uri="{FF2B5EF4-FFF2-40B4-BE49-F238E27FC236}">
                <a16:creationId xmlns:a16="http://schemas.microsoft.com/office/drawing/2014/main" id="{C015B0F4-CF63-3630-37A8-7E39D208C166}"/>
              </a:ext>
            </a:extLst>
          </p:cNvPr>
          <p:cNvPicPr>
            <a:picLocks noChangeAspect="1"/>
          </p:cNvPicPr>
          <p:nvPr/>
        </p:nvPicPr>
        <p:blipFill rotWithShape="1">
          <a:blip r:embed="rId6"/>
          <a:srcRect r="78103"/>
          <a:stretch/>
        </p:blipFill>
        <p:spPr>
          <a:xfrm>
            <a:off x="5489140" y="2105395"/>
            <a:ext cx="1001638" cy="3236268"/>
          </a:xfrm>
          <a:prstGeom prst="rect">
            <a:avLst/>
          </a:prstGeom>
        </p:spPr>
      </p:pic>
      <p:pic>
        <p:nvPicPr>
          <p:cNvPr id="15" name="Picture 14" descr="A group of people standing in a row&#10;&#10;Description automatically generated">
            <a:extLst>
              <a:ext uri="{FF2B5EF4-FFF2-40B4-BE49-F238E27FC236}">
                <a16:creationId xmlns:a16="http://schemas.microsoft.com/office/drawing/2014/main" id="{F1E920C6-7C63-98F9-1EB8-9AB05C765AD5}"/>
              </a:ext>
            </a:extLst>
          </p:cNvPr>
          <p:cNvPicPr>
            <a:picLocks noChangeAspect="1"/>
          </p:cNvPicPr>
          <p:nvPr/>
        </p:nvPicPr>
        <p:blipFill rotWithShape="1">
          <a:blip r:embed="rId6"/>
          <a:srcRect l="36146" t="-1021" r="46251" b="1021"/>
          <a:stretch/>
        </p:blipFill>
        <p:spPr>
          <a:xfrm>
            <a:off x="7143660" y="2513438"/>
            <a:ext cx="626796" cy="2519170"/>
          </a:xfrm>
          <a:prstGeom prst="rect">
            <a:avLst/>
          </a:prstGeom>
        </p:spPr>
      </p:pic>
      <p:pic>
        <p:nvPicPr>
          <p:cNvPr id="16" name="Picture 15" descr="Illustrasjon av en gruppe menn, kvinner og barn.">
            <a:extLst>
              <a:ext uri="{FF2B5EF4-FFF2-40B4-BE49-F238E27FC236}">
                <a16:creationId xmlns:a16="http://schemas.microsoft.com/office/drawing/2014/main" id="{6057BAC7-CF0C-B35F-6260-2FB35AD9722F}"/>
              </a:ext>
            </a:extLst>
          </p:cNvPr>
          <p:cNvPicPr>
            <a:picLocks noChangeAspect="1"/>
          </p:cNvPicPr>
          <p:nvPr/>
        </p:nvPicPr>
        <p:blipFill rotWithShape="1">
          <a:blip r:embed="rId6"/>
          <a:srcRect l="68233" t="4499" r="1448" b="-4499"/>
          <a:stretch/>
        </p:blipFill>
        <p:spPr>
          <a:xfrm>
            <a:off x="7083336" y="2952552"/>
            <a:ext cx="1429292" cy="3335257"/>
          </a:xfrm>
          <a:prstGeom prst="rect">
            <a:avLst/>
          </a:prstGeom>
        </p:spPr>
      </p:pic>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5" y="993112"/>
            <a:ext cx="5998611" cy="630976"/>
          </a:xfrm>
        </p:spPr>
        <p:txBody>
          <a:bodyPr>
            <a:normAutofit/>
          </a:bodyPr>
          <a:lstStyle/>
          <a:p>
            <a:r>
              <a:rPr lang="nb-NO" sz="3600" dirty="0"/>
              <a:t>Påvirkning på hjernen</a:t>
            </a:r>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5" y="2713219"/>
            <a:ext cx="6406382" cy="2985215"/>
          </a:xfrm>
        </p:spPr>
        <p:txBody>
          <a:bodyPr/>
          <a:lstStyle/>
          <a:p>
            <a:pPr marL="216000" marR="0" lvl="0" indent="-216000" algn="l" defTabSz="914400" rtl="0" eaLnBrk="1" fontAlgn="auto" latinLnBrk="0" hangingPunct="1">
              <a:lnSpc>
                <a:spcPct val="100000"/>
              </a:lnSpc>
              <a:spcBef>
                <a:spcPts val="1800"/>
              </a:spcBef>
              <a:spcAft>
                <a:spcPts val="0"/>
              </a:spcAft>
              <a:buClrTx/>
              <a:buSzPct val="100000"/>
              <a:buFontTx/>
              <a:buBlip>
                <a:blip r:embed="rId7"/>
              </a:buBlip>
              <a:tabLst/>
              <a:defRPr/>
            </a:pPr>
            <a:r>
              <a:rPr lang="nb-NO" sz="2800" dirty="0" err="1">
                <a:solidFill>
                  <a:srgbClr val="000000"/>
                </a:solidFill>
                <a:latin typeface="Oslo Sans Office"/>
              </a:rPr>
              <a:t>Amygdala</a:t>
            </a:r>
            <a:endParaRPr lang="nb-NO" sz="2800" dirty="0">
              <a:solidFill>
                <a:srgbClr val="000000"/>
              </a:solidFill>
              <a:latin typeface="Oslo Sans Office"/>
            </a:endParaRPr>
          </a:p>
          <a:p>
            <a:pPr marL="216000" marR="0" lvl="0" indent="-216000" algn="l" defTabSz="914400" rtl="0" eaLnBrk="1" fontAlgn="auto" latinLnBrk="0" hangingPunct="1">
              <a:lnSpc>
                <a:spcPct val="100000"/>
              </a:lnSpc>
              <a:spcBef>
                <a:spcPts val="1800"/>
              </a:spcBef>
              <a:spcAft>
                <a:spcPts val="0"/>
              </a:spcAft>
              <a:buClrTx/>
              <a:buSzPct val="100000"/>
              <a:buFontTx/>
              <a:buBlip>
                <a:blip r:embed="rId7"/>
              </a:buBlip>
              <a:tabLst/>
              <a:defRPr/>
            </a:pPr>
            <a:r>
              <a:rPr kumimoji="0" lang="nb-NO" sz="2800" b="0" i="0" u="none" strike="noStrike" kern="1200" cap="none" spc="0" normalizeH="0" baseline="0" noProof="0" dirty="0" err="1">
                <a:ln>
                  <a:noFill/>
                </a:ln>
                <a:solidFill>
                  <a:srgbClr val="000000"/>
                </a:solidFill>
                <a:effectLst/>
                <a:uLnTx/>
                <a:uFillTx/>
                <a:latin typeface="Oslo Sans Office"/>
                <a:ea typeface="+mn-ea"/>
                <a:cs typeface="+mn-cs"/>
              </a:rPr>
              <a:t>Hippocampus</a:t>
            </a:r>
            <a:endParaRPr kumimoji="0" lang="nb-NO" sz="2800" b="0" i="0" u="none" strike="noStrike" kern="1200" cap="none" spc="0" normalizeH="0" baseline="0" noProof="0" dirty="0">
              <a:ln>
                <a:noFill/>
              </a:ln>
              <a:solidFill>
                <a:srgbClr val="000000"/>
              </a:solidFill>
              <a:effectLst/>
              <a:uLnTx/>
              <a:uFillTx/>
              <a:latin typeface="Oslo Sans Office"/>
              <a:ea typeface="+mn-ea"/>
              <a:cs typeface="+mn-cs"/>
            </a:endParaRPr>
          </a:p>
          <a:p>
            <a:pPr marL="216000" marR="0" lvl="0" indent="-216000" algn="l" defTabSz="914400" rtl="0" eaLnBrk="1" fontAlgn="auto" latinLnBrk="0" hangingPunct="1">
              <a:lnSpc>
                <a:spcPct val="100000"/>
              </a:lnSpc>
              <a:spcBef>
                <a:spcPts val="1800"/>
              </a:spcBef>
              <a:spcAft>
                <a:spcPts val="0"/>
              </a:spcAft>
              <a:buClrTx/>
              <a:buSzPct val="100000"/>
              <a:buFontTx/>
              <a:buBlip>
                <a:blip r:embed="rId7"/>
              </a:buBlip>
              <a:tabLst/>
              <a:defRPr/>
            </a:pPr>
            <a:r>
              <a:rPr lang="nb-NO" sz="2800" dirty="0">
                <a:solidFill>
                  <a:srgbClr val="000000"/>
                </a:solidFill>
                <a:latin typeface="Oslo Sans Office"/>
              </a:rPr>
              <a:t>P</a:t>
            </a:r>
            <a:r>
              <a:rPr kumimoji="0" lang="nb-NO" sz="2800" b="0" i="0" u="none" strike="noStrike" kern="1200" cap="none" spc="0" normalizeH="0" baseline="0" noProof="0" dirty="0" err="1">
                <a:ln>
                  <a:noFill/>
                </a:ln>
                <a:solidFill>
                  <a:srgbClr val="000000"/>
                </a:solidFill>
                <a:effectLst/>
                <a:uLnTx/>
                <a:uFillTx/>
                <a:latin typeface="Oslo Sans Office"/>
                <a:ea typeface="+mn-ea"/>
                <a:cs typeface="+mn-cs"/>
              </a:rPr>
              <a:t>refrontal</a:t>
            </a:r>
            <a:r>
              <a:rPr kumimoji="0" lang="nb-NO" sz="2800" b="0" i="0" u="none" strike="noStrike" kern="1200" cap="none" spc="0" normalizeH="0" baseline="0" noProof="0" dirty="0">
                <a:ln>
                  <a:noFill/>
                </a:ln>
                <a:solidFill>
                  <a:srgbClr val="000000"/>
                </a:solidFill>
                <a:effectLst/>
                <a:uLnTx/>
                <a:uFillTx/>
                <a:latin typeface="Oslo Sans Office"/>
                <a:ea typeface="+mn-ea"/>
                <a:cs typeface="+mn-cs"/>
              </a:rPr>
              <a:t> </a:t>
            </a:r>
            <a:r>
              <a:rPr kumimoji="0" lang="nb-NO" sz="2800" b="0" i="0" u="none" strike="noStrike" kern="1200" cap="none" spc="0" normalizeH="0" baseline="0" noProof="0" dirty="0" err="1">
                <a:ln>
                  <a:noFill/>
                </a:ln>
                <a:solidFill>
                  <a:srgbClr val="000000"/>
                </a:solidFill>
                <a:effectLst/>
                <a:uLnTx/>
                <a:uFillTx/>
                <a:latin typeface="Oslo Sans Office"/>
                <a:ea typeface="+mn-ea"/>
                <a:cs typeface="+mn-cs"/>
              </a:rPr>
              <a:t>cortex</a:t>
            </a:r>
            <a:endParaRPr kumimoji="0" lang="nb-NO" sz="2800" b="0" i="0" u="none" strike="noStrike" kern="1200" cap="none" spc="0" normalizeH="0" baseline="0" noProof="0" dirty="0">
              <a:ln>
                <a:noFill/>
              </a:ln>
              <a:solidFill>
                <a:srgbClr val="000000"/>
              </a:solidFill>
              <a:effectLst/>
              <a:uLnTx/>
              <a:uFillTx/>
              <a:latin typeface="Oslo Sans Office"/>
              <a:ea typeface="+mn-ea"/>
              <a:cs typeface="+mn-cs"/>
            </a:endParaRPr>
          </a:p>
          <a:p>
            <a:pPr marL="216000" marR="0" lvl="0" indent="-216000" algn="l" defTabSz="914400" rtl="0" eaLnBrk="1" fontAlgn="auto" latinLnBrk="0" hangingPunct="1">
              <a:lnSpc>
                <a:spcPct val="100000"/>
              </a:lnSpc>
              <a:spcBef>
                <a:spcPts val="1800"/>
              </a:spcBef>
              <a:spcAft>
                <a:spcPts val="0"/>
              </a:spcAft>
              <a:buClrTx/>
              <a:buSzPct val="100000"/>
              <a:buFontTx/>
              <a:buBlip>
                <a:blip r:embed="rId7"/>
              </a:buBlip>
              <a:tabLst/>
              <a:defRPr/>
            </a:pPr>
            <a:endParaRPr kumimoji="0" lang="nb-NO" sz="2800" b="0" i="0" u="none" strike="noStrike" kern="1200" cap="none" spc="0" normalizeH="0" baseline="0" noProof="0" dirty="0">
              <a:ln>
                <a:noFill/>
              </a:ln>
              <a:solidFill>
                <a:srgbClr val="000000"/>
              </a:solidFill>
              <a:effectLst/>
              <a:uLnTx/>
              <a:uFillTx/>
              <a:latin typeface="Oslo Sans Office"/>
              <a:ea typeface="+mn-ea"/>
              <a:cs typeface="+mn-cs"/>
            </a:endParaRPr>
          </a:p>
          <a:p>
            <a:pPr lvl="1"/>
            <a:endParaRPr lang="nb-NO" dirty="0"/>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24</a:t>
            </a:fld>
            <a:endParaRPr lang="nb-NO"/>
          </a:p>
        </p:txBody>
      </p:sp>
      <p:pic>
        <p:nvPicPr>
          <p:cNvPr id="13" name="Picture 12" descr="A group of people standing in a row&#10;&#10;Description automatically generated">
            <a:extLst>
              <a:ext uri="{FF2B5EF4-FFF2-40B4-BE49-F238E27FC236}">
                <a16:creationId xmlns:a16="http://schemas.microsoft.com/office/drawing/2014/main" id="{9796F90F-886B-940B-E244-3F7E7E4CF929}"/>
              </a:ext>
            </a:extLst>
          </p:cNvPr>
          <p:cNvPicPr>
            <a:picLocks noChangeAspect="1"/>
          </p:cNvPicPr>
          <p:nvPr/>
        </p:nvPicPr>
        <p:blipFill rotWithShape="1">
          <a:blip r:embed="rId6"/>
          <a:srcRect l="19967" r="62430"/>
          <a:stretch/>
        </p:blipFill>
        <p:spPr>
          <a:xfrm>
            <a:off x="6324759" y="2656089"/>
            <a:ext cx="876722" cy="3523651"/>
          </a:xfrm>
          <a:prstGeom prst="rect">
            <a:avLst/>
          </a:prstGeom>
        </p:spPr>
      </p:pic>
      <p:pic>
        <p:nvPicPr>
          <p:cNvPr id="17" name="Bilde 9" descr="Illustrasjon av en gruppe menn, kvinner og barn.">
            <a:extLst>
              <a:ext uri="{FF2B5EF4-FFF2-40B4-BE49-F238E27FC236}">
                <a16:creationId xmlns:a16="http://schemas.microsoft.com/office/drawing/2014/main" id="{95A719F4-D61D-67AE-4437-69BB9F8DAC23}"/>
              </a:ext>
            </a:extLst>
          </p:cNvPr>
          <p:cNvPicPr>
            <a:picLocks noChangeAspect="1"/>
          </p:cNvPicPr>
          <p:nvPr/>
        </p:nvPicPr>
        <p:blipFill>
          <a:blip r:embed="rId8"/>
          <a:srcRect l="29173"/>
          <a:stretch/>
        </p:blipFill>
        <p:spPr>
          <a:xfrm>
            <a:off x="9437659" y="2848211"/>
            <a:ext cx="1562093" cy="2205512"/>
          </a:xfrm>
          <a:prstGeom prst="rect">
            <a:avLst/>
          </a:prstGeom>
        </p:spPr>
      </p:pic>
      <p:pic>
        <p:nvPicPr>
          <p:cNvPr id="8" name="Bilde 5">
            <a:extLst>
              <a:ext uri="{FF2B5EF4-FFF2-40B4-BE49-F238E27FC236}">
                <a16:creationId xmlns:a16="http://schemas.microsoft.com/office/drawing/2014/main" id="{79D96032-CE54-0C76-6B76-66E7A95652B6}"/>
              </a:ext>
            </a:extLst>
          </p:cNvPr>
          <p:cNvPicPr>
            <a:picLocks noChangeAspect="1"/>
          </p:cNvPicPr>
          <p:nvPr/>
        </p:nvPicPr>
        <p:blipFill>
          <a:blip r:embed="rId9"/>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189748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Barndomsbelastninger</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25</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3" name="Picture 2" descr="A couple of people dancing&#10;&#10;Description automatically generated">
            <a:extLst>
              <a:ext uri="{FF2B5EF4-FFF2-40B4-BE49-F238E27FC236}">
                <a16:creationId xmlns:a16="http://schemas.microsoft.com/office/drawing/2014/main" id="{7B641C46-645E-2D72-BB31-0628A707586F}"/>
              </a:ext>
            </a:extLst>
          </p:cNvPr>
          <p:cNvPicPr>
            <a:picLocks noChangeAspect="1"/>
          </p:cNvPicPr>
          <p:nvPr/>
        </p:nvPicPr>
        <p:blipFill rotWithShape="1">
          <a:blip r:embed="rId4"/>
          <a:srcRect t="42705" r="70898" b="7826"/>
          <a:stretch/>
        </p:blipFill>
        <p:spPr>
          <a:xfrm>
            <a:off x="8657526" y="2933037"/>
            <a:ext cx="1446149" cy="2458278"/>
          </a:xfrm>
          <a:prstGeom prst="rect">
            <a:avLst/>
          </a:prstGeom>
        </p:spPr>
      </p:pic>
      <p:pic>
        <p:nvPicPr>
          <p:cNvPr id="8" name="Picture 7" descr="A couple of people dancing&#10;&#10;Description automatically generated">
            <a:extLst>
              <a:ext uri="{FF2B5EF4-FFF2-40B4-BE49-F238E27FC236}">
                <a16:creationId xmlns:a16="http://schemas.microsoft.com/office/drawing/2014/main" id="{3C6D0AA7-D060-F227-79F4-CE800433CD51}"/>
              </a:ext>
            </a:extLst>
          </p:cNvPr>
          <p:cNvPicPr>
            <a:picLocks noChangeAspect="1"/>
          </p:cNvPicPr>
          <p:nvPr/>
        </p:nvPicPr>
        <p:blipFill rotWithShape="1">
          <a:blip r:embed="rId4"/>
          <a:srcRect l="71465" t="43638" r="-567" b="6893"/>
          <a:stretch/>
        </p:blipFill>
        <p:spPr>
          <a:xfrm>
            <a:off x="9873788" y="2933037"/>
            <a:ext cx="1446149" cy="2458278"/>
          </a:xfrm>
          <a:prstGeom prst="rect">
            <a:avLst/>
          </a:prstGeom>
        </p:spPr>
      </p:pic>
      <p:pic>
        <p:nvPicPr>
          <p:cNvPr id="9" name="Picture 8" descr="Illustrasjon av fire barn som holde armene over hodet eller foran seg og av en baby som krabber.">
            <a:extLst>
              <a:ext uri="{FF2B5EF4-FFF2-40B4-BE49-F238E27FC236}">
                <a16:creationId xmlns:a16="http://schemas.microsoft.com/office/drawing/2014/main" id="{9428CB43-AD38-A51C-2DB2-BAA58F7F2C34}"/>
              </a:ext>
            </a:extLst>
          </p:cNvPr>
          <p:cNvPicPr>
            <a:picLocks noChangeAspect="1"/>
          </p:cNvPicPr>
          <p:nvPr/>
        </p:nvPicPr>
        <p:blipFill rotWithShape="1">
          <a:blip r:embed="rId5"/>
          <a:srcRect l="35597" t="43961" r="32415" b="4252"/>
          <a:stretch/>
        </p:blipFill>
        <p:spPr>
          <a:xfrm>
            <a:off x="6773975" y="1680705"/>
            <a:ext cx="2193694" cy="3551584"/>
          </a:xfrm>
          <a:prstGeom prst="rect">
            <a:avLst/>
          </a:prstGeom>
        </p:spPr>
      </p:pic>
      <p:pic>
        <p:nvPicPr>
          <p:cNvPr id="10" name="Picture 9" descr="A cartoon of a baby crawling on the ground&#10;&#10;Description automatically generated">
            <a:extLst>
              <a:ext uri="{FF2B5EF4-FFF2-40B4-BE49-F238E27FC236}">
                <a16:creationId xmlns:a16="http://schemas.microsoft.com/office/drawing/2014/main" id="{9ECB25D4-9CFD-75FF-96E3-511D1939BFB7}"/>
              </a:ext>
            </a:extLst>
          </p:cNvPr>
          <p:cNvPicPr>
            <a:picLocks noChangeAspect="1"/>
          </p:cNvPicPr>
          <p:nvPr/>
        </p:nvPicPr>
        <p:blipFill rotWithShape="1">
          <a:blip r:embed="rId6"/>
          <a:srcRect l="34158" t="33140" r="13811" b="37681"/>
          <a:stretch/>
        </p:blipFill>
        <p:spPr>
          <a:xfrm>
            <a:off x="5692173" y="4477806"/>
            <a:ext cx="1003128" cy="795130"/>
          </a:xfrm>
          <a:prstGeom prst="rect">
            <a:avLst/>
          </a:prstGeom>
        </p:spPr>
      </p:pic>
      <p:sp>
        <p:nvSpPr>
          <p:cNvPr id="14" name="Content Placeholder 13">
            <a:extLst>
              <a:ext uri="{FF2B5EF4-FFF2-40B4-BE49-F238E27FC236}">
                <a16:creationId xmlns:a16="http://schemas.microsoft.com/office/drawing/2014/main" id="{1F7E2D84-BF74-5714-692C-F2F26151B8B5}"/>
              </a:ext>
            </a:extLst>
          </p:cNvPr>
          <p:cNvSpPr>
            <a:spLocks noGrp="1"/>
          </p:cNvSpPr>
          <p:nvPr>
            <p:ph idx="1"/>
          </p:nvPr>
        </p:nvSpPr>
        <p:spPr>
          <a:xfrm>
            <a:off x="695326" y="2032001"/>
            <a:ext cx="5665717" cy="4060824"/>
          </a:xfrm>
        </p:spPr>
        <p:txBody>
          <a:bodyPr/>
          <a:lstStyle/>
          <a:p>
            <a:r>
              <a:rPr lang="nb-NO" sz="2400" dirty="0"/>
              <a:t>Fattigdom og stress</a:t>
            </a:r>
          </a:p>
          <a:p>
            <a:endParaRPr lang="nb-NO" sz="2400" dirty="0"/>
          </a:p>
          <a:p>
            <a:r>
              <a:rPr lang="nb-NO" sz="2400" dirty="0"/>
              <a:t>Toksisk stress kan påvirke uttrykket av gener som regulerer stressresponsen gjennom hele livet.</a:t>
            </a:r>
          </a:p>
          <a:p>
            <a:endParaRPr lang="nb-NO" dirty="0"/>
          </a:p>
        </p:txBody>
      </p:sp>
    </p:spTree>
    <p:extLst>
      <p:ext uri="{BB962C8B-B14F-4D97-AF65-F5344CB8AC3E}">
        <p14:creationId xmlns:p14="http://schemas.microsoft.com/office/powerpoint/2010/main" val="2999761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p:txBody>
          <a:bodyPr/>
          <a:lstStyle/>
          <a:p>
            <a:r>
              <a:rPr lang="nb-NO" dirty="0"/>
              <a:t>Påvirkning av hjernen</a:t>
            </a:r>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26</a:t>
            </a:fld>
            <a:endParaRPr lang="nb-NO"/>
          </a:p>
        </p:txBody>
      </p:sp>
      <p:pic>
        <p:nvPicPr>
          <p:cNvPr id="6" name="Bilde 5">
            <a:extLst>
              <a:ext uri="{FF2B5EF4-FFF2-40B4-BE49-F238E27FC236}">
                <a16:creationId xmlns:a16="http://schemas.microsoft.com/office/drawing/2014/main" id="{0F6C90FE-7F90-7B49-206F-74463742CA5C}"/>
              </a:ext>
            </a:extLst>
          </p:cNvPr>
          <p:cNvPicPr>
            <a:picLocks noChangeAspect="1"/>
          </p:cNvPicPr>
          <p:nvPr/>
        </p:nvPicPr>
        <p:blipFill>
          <a:blip r:embed="rId3"/>
          <a:srcRect l="37408" t="14815" r="34778" b="15052"/>
          <a:stretch/>
        </p:blipFill>
        <p:spPr>
          <a:xfrm>
            <a:off x="10596860" y="200523"/>
            <a:ext cx="899812" cy="900000"/>
          </a:xfrm>
          <a:prstGeom prst="rect">
            <a:avLst/>
          </a:prstGeom>
        </p:spPr>
      </p:pic>
      <p:sp>
        <p:nvSpPr>
          <p:cNvPr id="8" name="Content Placeholder 7">
            <a:extLst>
              <a:ext uri="{FF2B5EF4-FFF2-40B4-BE49-F238E27FC236}">
                <a16:creationId xmlns:a16="http://schemas.microsoft.com/office/drawing/2014/main" id="{19585D52-1109-468D-B7B5-1FA41AF6CB4D}"/>
              </a:ext>
            </a:extLst>
          </p:cNvPr>
          <p:cNvSpPr>
            <a:spLocks noGrp="1"/>
          </p:cNvSpPr>
          <p:nvPr>
            <p:ph idx="1"/>
          </p:nvPr>
        </p:nvSpPr>
        <p:spPr>
          <a:xfrm>
            <a:off x="695326" y="2628899"/>
            <a:ext cx="4967959" cy="3463925"/>
          </a:xfrm>
        </p:spPr>
        <p:txBody>
          <a:bodyPr/>
          <a:lstStyle/>
          <a:p>
            <a:r>
              <a:rPr lang="nb-NO" dirty="0"/>
              <a:t>Hva kan disse endringene bety i praksis for et barn med og uten alvorlige  barndomsbelastninger?</a:t>
            </a:r>
          </a:p>
          <a:p>
            <a:endParaRPr lang="nb-NO" dirty="0"/>
          </a:p>
        </p:txBody>
      </p:sp>
      <p:pic>
        <p:nvPicPr>
          <p:cNvPr id="3" name="Picture 11" descr="Illustrasjon av tre symboler - en beige hjerne, et par gule hender og et rødt hjerte. ">
            <a:extLst>
              <a:ext uri="{FF2B5EF4-FFF2-40B4-BE49-F238E27FC236}">
                <a16:creationId xmlns:a16="http://schemas.microsoft.com/office/drawing/2014/main" id="{23E895B2-ED02-26B3-8B8B-5EB65B6926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34949" r="69192" b="47677"/>
          <a:stretch/>
        </p:blipFill>
        <p:spPr>
          <a:xfrm>
            <a:off x="6528717" y="1555486"/>
            <a:ext cx="3121966" cy="2606690"/>
          </a:xfrm>
          <a:prstGeom prst="rect">
            <a:avLst/>
          </a:prstGeom>
        </p:spPr>
      </p:pic>
      <p:pic>
        <p:nvPicPr>
          <p:cNvPr id="7" name="Picture 9" descr="A cartoon of a baby crawling on the ground&#10;&#10;Description automatically generated">
            <a:extLst>
              <a:ext uri="{FF2B5EF4-FFF2-40B4-BE49-F238E27FC236}">
                <a16:creationId xmlns:a16="http://schemas.microsoft.com/office/drawing/2014/main" id="{12CD73F1-E0FE-F7E0-11A2-7AF44878DCFE}"/>
              </a:ext>
            </a:extLst>
          </p:cNvPr>
          <p:cNvPicPr>
            <a:picLocks noChangeAspect="1"/>
          </p:cNvPicPr>
          <p:nvPr/>
        </p:nvPicPr>
        <p:blipFill rotWithShape="1">
          <a:blip r:embed="rId5"/>
          <a:srcRect l="34158" t="33140" r="13811" b="37681"/>
          <a:stretch/>
        </p:blipFill>
        <p:spPr>
          <a:xfrm>
            <a:off x="7588136" y="4360861"/>
            <a:ext cx="1003128" cy="795130"/>
          </a:xfrm>
          <a:prstGeom prst="rect">
            <a:avLst/>
          </a:prstGeom>
        </p:spPr>
      </p:pic>
    </p:spTree>
    <p:extLst>
      <p:ext uri="{BB962C8B-B14F-4D97-AF65-F5344CB8AC3E}">
        <p14:creationId xmlns:p14="http://schemas.microsoft.com/office/powerpoint/2010/main" val="2271242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709711" y="1376000"/>
            <a:ext cx="5567170" cy="3600000"/>
          </a:xfrm>
          <a:prstGeom prst="rect">
            <a:avLst/>
          </a:prstGeom>
        </p:spPr>
      </p:pic>
      <p:pic>
        <p:nvPicPr>
          <p:cNvPr id="11" name="Bilde 5">
            <a:extLst>
              <a:ext uri="{FF2B5EF4-FFF2-40B4-BE49-F238E27FC236}">
                <a16:creationId xmlns:a16="http://schemas.microsoft.com/office/drawing/2014/main" id="{289AC20B-A72D-F44E-E2EE-77B775292628}"/>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061548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Refleksjonsspørsmål</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5941188" y="1466356"/>
            <a:ext cx="5567170" cy="3600000"/>
          </a:xfrm>
          <a:prstGeom prst="rect">
            <a:avLst/>
          </a:prstGeom>
        </p:spPr>
      </p:pic>
      <p:pic>
        <p:nvPicPr>
          <p:cNvPr id="11" name="Bilde 5">
            <a:extLst>
              <a:ext uri="{FF2B5EF4-FFF2-40B4-BE49-F238E27FC236}">
                <a16:creationId xmlns:a16="http://schemas.microsoft.com/office/drawing/2014/main" id="{C6F76573-B707-548E-E67C-9D0DFB9E1704}"/>
              </a:ext>
            </a:extLst>
          </p:cNvPr>
          <p:cNvPicPr>
            <a:picLocks noChangeAspect="1"/>
          </p:cNvPicPr>
          <p:nvPr/>
        </p:nvPicPr>
        <p:blipFill>
          <a:blip r:embed="rId4"/>
          <a:srcRect l="71113" t="15534" r="1072" b="14332"/>
          <a:stretch/>
        </p:blipFill>
        <p:spPr>
          <a:xfrm>
            <a:off x="10596859" y="200523"/>
            <a:ext cx="899813" cy="900000"/>
          </a:xfrm>
          <a:prstGeom prst="rect">
            <a:avLst/>
          </a:prstGeom>
        </p:spPr>
      </p:pic>
      <p:sp>
        <p:nvSpPr>
          <p:cNvPr id="8" name="TextBox 7">
            <a:extLst>
              <a:ext uri="{FF2B5EF4-FFF2-40B4-BE49-F238E27FC236}">
                <a16:creationId xmlns:a16="http://schemas.microsoft.com/office/drawing/2014/main" id="{9A0B5BF6-E46B-BDEF-7C83-CEBDB9666B78}"/>
              </a:ext>
            </a:extLst>
          </p:cNvPr>
          <p:cNvSpPr txBox="1"/>
          <p:nvPr/>
        </p:nvSpPr>
        <p:spPr>
          <a:xfrm>
            <a:off x="434715" y="1648919"/>
            <a:ext cx="5880362" cy="3631763"/>
          </a:xfrm>
          <a:prstGeom prst="rect">
            <a:avLst/>
          </a:prstGeom>
          <a:noFill/>
        </p:spPr>
        <p:txBody>
          <a:bodyPr wrap="square">
            <a:spAutoFit/>
          </a:bodyPr>
          <a:lstStyle/>
          <a:p>
            <a:pPr marL="216000" marR="0" lvl="1" indent="-216000" fontAlgn="auto">
              <a:spcBef>
                <a:spcPts val="1800"/>
              </a:spcBef>
              <a:spcAft>
                <a:spcPts val="0"/>
              </a:spcAft>
              <a:buClrTx/>
              <a:buSzPct val="100000"/>
              <a:buBlip>
                <a:blip r:embed="rId5"/>
              </a:buBlip>
              <a:tabLst/>
              <a:defRPr/>
            </a:pPr>
            <a:r>
              <a:rPr lang="nb-NO" sz="2000" dirty="0"/>
              <a:t>Hvordan vil det du nå har lært om hjernens utvikling være relevant/viktig for deg i denne situasjonen?</a:t>
            </a:r>
          </a:p>
          <a:p>
            <a:pPr marL="216000" marR="0" lvl="1" indent="-216000" fontAlgn="auto">
              <a:spcBef>
                <a:spcPts val="1800"/>
              </a:spcBef>
              <a:spcAft>
                <a:spcPts val="0"/>
              </a:spcAft>
              <a:buClrTx/>
              <a:buSzPct val="100000"/>
              <a:buBlip>
                <a:blip r:embed="rId5"/>
              </a:buBlip>
              <a:tabLst/>
              <a:defRPr/>
            </a:pPr>
            <a:r>
              <a:rPr lang="nb-NO" sz="2000" dirty="0"/>
              <a:t>Hvordan vil din oppførsel i møte med personen endre seg dersom du vet at de har opplevd noe traumatisk sammenliknet med hvis du ikke vet om de har det? </a:t>
            </a:r>
          </a:p>
          <a:p>
            <a:pPr marL="216000" marR="0" lvl="1" indent="-216000" fontAlgn="auto">
              <a:spcBef>
                <a:spcPts val="1800"/>
              </a:spcBef>
              <a:spcAft>
                <a:spcPts val="0"/>
              </a:spcAft>
              <a:buClrTx/>
              <a:buSzPct val="100000"/>
              <a:buBlip>
                <a:blip r:embed="rId5"/>
              </a:buBlip>
              <a:tabLst/>
              <a:defRPr/>
            </a:pPr>
            <a:r>
              <a:rPr lang="nb-NO" sz="2000" dirty="0"/>
              <a:t>Hva blir du opptatt av å være ekstra oppmerksom på i møte med denne personen?</a:t>
            </a:r>
          </a:p>
        </p:txBody>
      </p:sp>
    </p:spTree>
    <p:extLst>
      <p:ext uri="{BB962C8B-B14F-4D97-AF65-F5344CB8AC3E}">
        <p14:creationId xmlns:p14="http://schemas.microsoft.com/office/powerpoint/2010/main" val="2700948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normAutofit/>
          </a:bodyPr>
          <a:lstStyle/>
          <a:p>
            <a:r>
              <a:rPr lang="nb-NO" dirty="0"/>
              <a:t>«Hjernens arkitektur …</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4" y="2456328"/>
            <a:ext cx="9015604" cy="4204323"/>
          </a:xfrm>
        </p:spPr>
        <p:txBody>
          <a:bodyPr/>
          <a:lstStyle/>
          <a:p>
            <a:pPr marL="0" indent="0">
              <a:buNone/>
            </a:pPr>
            <a:r>
              <a:rPr lang="nb-NO" sz="2400" dirty="0"/>
              <a:t>…utvikles gjennom en kontinuerlig prosess som starter før fødselen og forsetter inn i voksen alder. Dette danner et robust eller sårbart utgangspunkt for all videre helse, læring og adferd.</a:t>
            </a:r>
          </a:p>
          <a:p>
            <a:pPr marL="0" indent="0">
              <a:buNone/>
            </a:pPr>
            <a:r>
              <a:rPr lang="nb-NO" sz="2400" dirty="0"/>
              <a:t>Samspillet mellom gener og erfaringer former utviklingen av nettverk i hjernen, og påvirkes fundamentalt av gjensidigheten i samspillet mellom voksne og barn, særlig de første leveår».</a:t>
            </a:r>
          </a:p>
          <a:p>
            <a:pPr marL="0" indent="0" algn="r">
              <a:buNone/>
            </a:pPr>
            <a:r>
              <a:rPr lang="nb-NO" sz="2400" dirty="0"/>
              <a:t>- Jack P. </a:t>
            </a:r>
            <a:r>
              <a:rPr lang="nb-NO" sz="2400" dirty="0" err="1"/>
              <a:t>Shonkoff</a:t>
            </a:r>
            <a:r>
              <a:rPr lang="nb-NO" sz="2400" dirty="0"/>
              <a:t> og kollegaer ved </a:t>
            </a:r>
          </a:p>
          <a:p>
            <a:pPr marL="0" indent="0" algn="r">
              <a:buNone/>
            </a:pPr>
            <a:r>
              <a:rPr lang="nb-NO" sz="2400" dirty="0"/>
              <a:t>Harvard </a:t>
            </a:r>
            <a:r>
              <a:rPr lang="nb-NO" sz="2400" dirty="0" err="1"/>
              <a:t>University´s</a:t>
            </a:r>
            <a:r>
              <a:rPr lang="nb-NO" sz="2400" dirty="0"/>
              <a:t> Center </a:t>
            </a:r>
            <a:r>
              <a:rPr lang="nb-NO" sz="2400" dirty="0" err="1"/>
              <a:t>on</a:t>
            </a:r>
            <a:r>
              <a:rPr lang="nb-NO" sz="2400" dirty="0"/>
              <a:t> </a:t>
            </a:r>
            <a:r>
              <a:rPr lang="nb-NO" sz="2400" dirty="0" err="1"/>
              <a:t>the</a:t>
            </a:r>
            <a:r>
              <a:rPr lang="nb-NO" sz="2400" dirty="0"/>
              <a:t> </a:t>
            </a:r>
            <a:r>
              <a:rPr lang="nb-NO" sz="2400" dirty="0" err="1"/>
              <a:t>Developing</a:t>
            </a:r>
            <a:r>
              <a:rPr lang="nb-NO" sz="2400" dirty="0"/>
              <a:t> Child</a:t>
            </a:r>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686707" y="2642554"/>
            <a:ext cx="1834189" cy="2117522"/>
          </a:xfrm>
          <a:prstGeom prst="rect">
            <a:avLst/>
          </a:prstGeom>
        </p:spPr>
      </p:pic>
    </p:spTree>
    <p:extLst>
      <p:ext uri="{BB962C8B-B14F-4D97-AF65-F5344CB8AC3E}">
        <p14:creationId xmlns:p14="http://schemas.microsoft.com/office/powerpoint/2010/main" val="71203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01422" y="1378424"/>
            <a:ext cx="9149563" cy="4792502"/>
          </a:xfrm>
        </p:spPr>
        <p:txBody>
          <a:bodyPr/>
          <a:lstStyle/>
          <a:p>
            <a:r>
              <a:rPr lang="nb-NO" sz="1500" dirty="0"/>
              <a:t>Dette materialet er en introduksjon til</a:t>
            </a:r>
            <a:r>
              <a:rPr lang="nb-NO" sz="1500" b="1" dirty="0"/>
              <a:t> fem kjernekompetanser </a:t>
            </a:r>
            <a:r>
              <a:rPr lang="nb-NO" sz="1500" dirty="0"/>
              <a:t>på traumebevisst praksis. </a:t>
            </a:r>
          </a:p>
          <a:p>
            <a:endParaRPr lang="nb-NO" sz="1500" dirty="0"/>
          </a:p>
          <a:p>
            <a:r>
              <a:rPr lang="nb-NO" sz="1500" dirty="0"/>
              <a:t>Materialet er utarbeidet for å kunne brukes på ulike arbeidsplasser og av ulike yrkesgrupper, hvor det som er felles er at vi i en eller annen grad forholder oss til innbyggere.</a:t>
            </a:r>
          </a:p>
          <a:p>
            <a:endParaRPr lang="nb-NO" sz="1500" dirty="0"/>
          </a:p>
          <a:p>
            <a:r>
              <a:rPr lang="nb-NO" sz="1500" b="1" dirty="0"/>
              <a:t>Innbyggere</a:t>
            </a:r>
            <a:r>
              <a:rPr lang="nb-NO" sz="1500" dirty="0"/>
              <a:t> kan være; barn, unge, voksne, eldre, pasienter, brukere, pårørende eller noe annet. </a:t>
            </a:r>
          </a:p>
          <a:p>
            <a:endParaRPr lang="nb-NO" sz="1500" dirty="0"/>
          </a:p>
          <a:p>
            <a:r>
              <a:rPr lang="nb-NO" sz="1500" dirty="0"/>
              <a:t>Du som skal holde presentasjonen får derfor </a:t>
            </a:r>
            <a:r>
              <a:rPr lang="nb-NO" sz="1500" b="1" dirty="0"/>
              <a:t>ansvaret for å «oversette» </a:t>
            </a:r>
            <a:r>
              <a:rPr lang="nb-NO" sz="1500" dirty="0"/>
              <a:t>det som skal sies til din kontekst. Det kan for eksempel være å trekke inn eksempler fra egen arbeidsplass eller bytte ut </a:t>
            </a:r>
            <a:r>
              <a:rPr lang="nb-NO" sz="1500" i="1" dirty="0"/>
              <a:t>innbygger</a:t>
            </a:r>
            <a:r>
              <a:rPr lang="nb-NO" sz="1500" dirty="0"/>
              <a:t> med </a:t>
            </a:r>
            <a:r>
              <a:rPr lang="nb-NO" sz="1500" i="1" dirty="0"/>
              <a:t>pasienter</a:t>
            </a:r>
            <a:r>
              <a:rPr lang="nb-NO" sz="1500" dirty="0"/>
              <a:t> dersom det gir mer mening hos dere. Det viktigste er at de som hører på skal sitte igjen med en forståelse av hvordan dette arbeidet er relevant hos dere. Still gjerne spørsmål til deltakerne underveis som hjelper de å reflektere over innholdet i materialet og hvordan det er relevant i deres arbeidshverdag.</a:t>
            </a:r>
          </a:p>
          <a:p>
            <a:endParaRPr lang="nb-NO" sz="1500" dirty="0"/>
          </a:p>
          <a:p>
            <a:r>
              <a:rPr lang="nb-NO" sz="1500" dirty="0"/>
              <a:t>Husk å </a:t>
            </a:r>
            <a:r>
              <a:rPr lang="nb-NO" sz="1500" b="1" dirty="0"/>
              <a:t>tilrettelegge </a:t>
            </a:r>
            <a:r>
              <a:rPr lang="nb-NO" sz="1500" dirty="0"/>
              <a:t>dersom noen av deltakerne har </a:t>
            </a:r>
            <a:r>
              <a:rPr lang="nb-NO" sz="1500" b="1" dirty="0"/>
              <a:t>funksjonsnedsettelser </a:t>
            </a:r>
          </a:p>
          <a:p>
            <a:r>
              <a:rPr lang="nb-NO" sz="1500" dirty="0"/>
              <a:t>som kan påvirke deres muligheter for å få tilgang til </a:t>
            </a:r>
          </a:p>
          <a:p>
            <a:r>
              <a:rPr lang="nb-NO" sz="1500" dirty="0"/>
              <a:t>innholdet i presentasjonen. </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958880" y="4827539"/>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934409" y="4764993"/>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7619217" y="5524172"/>
            <a:ext cx="556956" cy="946757"/>
          </a:xfrm>
          <a:prstGeom prst="rect">
            <a:avLst/>
          </a:prstGeom>
        </p:spPr>
      </p:pic>
    </p:spTree>
    <p:extLst>
      <p:ext uri="{BB962C8B-B14F-4D97-AF65-F5344CB8AC3E}">
        <p14:creationId xmlns:p14="http://schemas.microsoft.com/office/powerpoint/2010/main" val="3193644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B89BDAF-6618-4EF4-6CCF-C56E3866EDD6}"/>
              </a:ext>
            </a:extLst>
          </p:cNvPr>
          <p:cNvSpPr>
            <a:spLocks noGrp="1"/>
          </p:cNvSpPr>
          <p:nvPr>
            <p:ph type="body" idx="1"/>
          </p:nvPr>
        </p:nvSpPr>
        <p:spPr/>
        <p:txBody>
          <a:bodyPr/>
          <a:lstStyle/>
          <a:p>
            <a:r>
              <a:rPr lang="nb-NO" dirty="0"/>
              <a:t>Individ og samfunn</a:t>
            </a:r>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30</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r>
              <a:rPr lang="nb-NO" dirty="0"/>
              <a:t>Resiliens - motstandsdyktighet</a:t>
            </a:r>
          </a:p>
        </p:txBody>
      </p:sp>
    </p:spTree>
    <p:extLst>
      <p:ext uri="{BB962C8B-B14F-4D97-AF65-F5344CB8AC3E}">
        <p14:creationId xmlns:p14="http://schemas.microsoft.com/office/powerpoint/2010/main" val="171433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BF12A0-D4C9-9746-D1ED-65240A6B8C39}"/>
              </a:ext>
            </a:extLst>
          </p:cNvPr>
          <p:cNvSpPr>
            <a:spLocks noGrp="1"/>
          </p:cNvSpPr>
          <p:nvPr>
            <p:ph type="title"/>
          </p:nvPr>
        </p:nvSpPr>
        <p:spPr/>
        <p:txBody>
          <a:bodyPr>
            <a:normAutofit/>
          </a:bodyPr>
          <a:lstStyle/>
          <a:p>
            <a:r>
              <a:rPr lang="nb-NO" dirty="0"/>
              <a:t>Hva er resiliens?</a:t>
            </a:r>
            <a:br>
              <a:rPr lang="nb-NO" dirty="0"/>
            </a:br>
            <a:r>
              <a:rPr lang="nb-NO" sz="2000" dirty="0"/>
              <a:t>Kari Frank, psykolog, spesialist i samfunns- og allmennpsykologi</a:t>
            </a:r>
            <a:endParaRPr lang="nb-NO" dirty="0"/>
          </a:p>
        </p:txBody>
      </p:sp>
      <p:sp>
        <p:nvSpPr>
          <p:cNvPr id="3" name="Plassholder for innhold 2">
            <a:extLst>
              <a:ext uri="{FF2B5EF4-FFF2-40B4-BE49-F238E27FC236}">
                <a16:creationId xmlns:a16="http://schemas.microsoft.com/office/drawing/2014/main" id="{739EBB6A-56F2-425F-FB30-D55080E5F6D3}"/>
              </a:ext>
            </a:extLst>
          </p:cNvPr>
          <p:cNvSpPr>
            <a:spLocks noGrp="1"/>
          </p:cNvSpPr>
          <p:nvPr>
            <p:ph idx="1"/>
          </p:nvPr>
        </p:nvSpPr>
        <p:spPr/>
        <p:txBody>
          <a:bodyPr/>
          <a:lstStyle/>
          <a:p>
            <a:r>
              <a:rPr lang="nb-NO" dirty="0"/>
              <a:t>Se </a:t>
            </a:r>
            <a:r>
              <a:rPr lang="nb-NO" dirty="0">
                <a:hlinkClick r:id="rId3"/>
              </a:rPr>
              <a:t>denne</a:t>
            </a:r>
            <a:r>
              <a:rPr lang="nb-NO" dirty="0"/>
              <a:t> filmen for å lære mer om resiliens.</a:t>
            </a:r>
          </a:p>
        </p:txBody>
      </p:sp>
      <p:sp>
        <p:nvSpPr>
          <p:cNvPr id="4" name="Plassholder for dato 3">
            <a:extLst>
              <a:ext uri="{FF2B5EF4-FFF2-40B4-BE49-F238E27FC236}">
                <a16:creationId xmlns:a16="http://schemas.microsoft.com/office/drawing/2014/main" id="{7ABB739F-6138-D39E-34E1-435F52D9CD9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900496BE-C12F-72D9-7B30-8AA51AD053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Bilde 7" descr="Illustrasjon av en mann som holder armen opp mot en stor, grønn avspillingsknapp.">
            <a:extLst>
              <a:ext uri="{FF2B5EF4-FFF2-40B4-BE49-F238E27FC236}">
                <a16:creationId xmlns:a16="http://schemas.microsoft.com/office/drawing/2014/main" id="{2B79F36B-4C6A-4723-00B2-0BC13D705F84}"/>
              </a:ext>
            </a:extLst>
          </p:cNvPr>
          <p:cNvPicPr>
            <a:picLocks noChangeAspect="1"/>
          </p:cNvPicPr>
          <p:nvPr/>
        </p:nvPicPr>
        <p:blipFill>
          <a:blip r:embed="rId4"/>
          <a:stretch>
            <a:fillRect/>
          </a:stretch>
        </p:blipFill>
        <p:spPr>
          <a:xfrm>
            <a:off x="4467782" y="1091184"/>
            <a:ext cx="4675632" cy="4675632"/>
          </a:xfrm>
          <a:prstGeom prst="rect">
            <a:avLst/>
          </a:prstGeom>
        </p:spPr>
      </p:pic>
      <p:pic>
        <p:nvPicPr>
          <p:cNvPr id="7" name="Bilde 5">
            <a:extLst>
              <a:ext uri="{FF2B5EF4-FFF2-40B4-BE49-F238E27FC236}">
                <a16:creationId xmlns:a16="http://schemas.microsoft.com/office/drawing/2014/main" id="{6A5D3B9C-8D9D-2D96-DE10-77DE97705369}"/>
              </a:ext>
            </a:extLst>
          </p:cNvPr>
          <p:cNvPicPr>
            <a:picLocks noChangeAspect="1"/>
          </p:cNvPicPr>
          <p:nvPr/>
        </p:nvPicPr>
        <p:blipFill>
          <a:blip r:embed="rId5"/>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193941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llustrasjon av et diagram som viser ulike positive og negative opplevelser som kan inntreffe i barndommen. Ved siden av diagrammet står en liten gutt. ">
            <a:extLst>
              <a:ext uri="{FF2B5EF4-FFF2-40B4-BE49-F238E27FC236}">
                <a16:creationId xmlns:a16="http://schemas.microsoft.com/office/drawing/2014/main" id="{BB215E83-0F3B-F1CB-9556-9613FB53168C}"/>
              </a:ext>
            </a:extLst>
          </p:cNvPr>
          <p:cNvPicPr>
            <a:picLocks noChangeAspect="1"/>
          </p:cNvPicPr>
          <p:nvPr/>
        </p:nvPicPr>
        <p:blipFill>
          <a:blip r:embed="rId3"/>
          <a:stretch>
            <a:fillRect/>
          </a:stretch>
        </p:blipFill>
        <p:spPr>
          <a:xfrm>
            <a:off x="3969192" y="2029460"/>
            <a:ext cx="8222807" cy="4265433"/>
          </a:xfrm>
          <a:prstGeom prst="rect">
            <a:avLst/>
          </a:prstGeom>
        </p:spPr>
      </p:pic>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a:xfrm>
            <a:off x="695325" y="720002"/>
            <a:ext cx="9469438" cy="1311999"/>
          </a:xfrm>
        </p:spPr>
        <p:txBody>
          <a:bodyPr/>
          <a:lstStyle/>
          <a:p>
            <a:r>
              <a:rPr lang="nb-NO" dirty="0"/>
              <a:t>Resiliens - individ</a:t>
            </a:r>
          </a:p>
        </p:txBody>
      </p:sp>
      <p:sp>
        <p:nvSpPr>
          <p:cNvPr id="3" name="Plassholder for innhold 2">
            <a:extLst>
              <a:ext uri="{FF2B5EF4-FFF2-40B4-BE49-F238E27FC236}">
                <a16:creationId xmlns:a16="http://schemas.microsoft.com/office/drawing/2014/main" id="{E59C0BBE-D981-031E-6E28-9B6606A28909}"/>
              </a:ext>
            </a:extLst>
          </p:cNvPr>
          <p:cNvSpPr>
            <a:spLocks noGrp="1"/>
          </p:cNvSpPr>
          <p:nvPr>
            <p:ph idx="1"/>
          </p:nvPr>
        </p:nvSpPr>
        <p:spPr>
          <a:xfrm>
            <a:off x="695326" y="2822713"/>
            <a:ext cx="3737526" cy="2292626"/>
          </a:xfrm>
        </p:spPr>
        <p:txBody>
          <a:bodyPr/>
          <a:lstStyle/>
          <a:p>
            <a:r>
              <a:rPr lang="nb-NO" dirty="0"/>
              <a:t>Styrke til tross for utfordringer</a:t>
            </a:r>
          </a:p>
          <a:p>
            <a:r>
              <a:rPr lang="nb-NO" dirty="0"/>
              <a:t>Nevroplastisitet</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32</a:t>
            </a:fld>
            <a:endParaRPr lang="nb-NO"/>
          </a:p>
        </p:txBody>
      </p:sp>
      <p:pic>
        <p:nvPicPr>
          <p:cNvPr id="10" name="Bilde 5">
            <a:extLst>
              <a:ext uri="{FF2B5EF4-FFF2-40B4-BE49-F238E27FC236}">
                <a16:creationId xmlns:a16="http://schemas.microsoft.com/office/drawing/2014/main" id="{41BC8769-4C53-7CB8-5428-0FE60C618BB8}"/>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
        <p:nvSpPr>
          <p:cNvPr id="6" name="TekstSylinder 5">
            <a:extLst>
              <a:ext uri="{FF2B5EF4-FFF2-40B4-BE49-F238E27FC236}">
                <a16:creationId xmlns:a16="http://schemas.microsoft.com/office/drawing/2014/main" id="{F7EBB100-EA3B-46A6-C227-539523443222}"/>
              </a:ext>
            </a:extLst>
          </p:cNvPr>
          <p:cNvSpPr txBox="1"/>
          <p:nvPr/>
        </p:nvSpPr>
        <p:spPr>
          <a:xfrm>
            <a:off x="8523134" y="5712468"/>
            <a:ext cx="2340809" cy="230832"/>
          </a:xfrm>
          <a:prstGeom prst="rect">
            <a:avLst/>
          </a:prstGeom>
          <a:noFill/>
        </p:spPr>
        <p:txBody>
          <a:bodyPr wrap="square" rtlCol="0">
            <a:spAutoFit/>
          </a:bodyPr>
          <a:lstStyle/>
          <a:p>
            <a:pPr algn="l"/>
            <a:r>
              <a:rPr lang="nb-NO" sz="900" dirty="0"/>
              <a:t>Modell utviklet av Dag Ø. Nordanger</a:t>
            </a:r>
          </a:p>
        </p:txBody>
      </p:sp>
    </p:spTree>
    <p:extLst>
      <p:ext uri="{BB962C8B-B14F-4D97-AF65-F5344CB8AC3E}">
        <p14:creationId xmlns:p14="http://schemas.microsoft.com/office/powerpoint/2010/main" val="2467554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a:xfrm>
            <a:off x="695325" y="720002"/>
            <a:ext cx="9469438" cy="1311999"/>
          </a:xfrm>
        </p:spPr>
        <p:txBody>
          <a:bodyPr/>
          <a:lstStyle/>
          <a:p>
            <a:r>
              <a:rPr lang="nb-NO" dirty="0"/>
              <a:t>Ingen er motstandsdyktig alene</a:t>
            </a:r>
          </a:p>
        </p:txBody>
      </p:sp>
      <p:sp>
        <p:nvSpPr>
          <p:cNvPr id="3" name="Plassholder for innhold 2">
            <a:extLst>
              <a:ext uri="{FF2B5EF4-FFF2-40B4-BE49-F238E27FC236}">
                <a16:creationId xmlns:a16="http://schemas.microsoft.com/office/drawing/2014/main" id="{E59C0BBE-D981-031E-6E28-9B6606A28909}"/>
              </a:ext>
            </a:extLst>
          </p:cNvPr>
          <p:cNvSpPr>
            <a:spLocks noGrp="1"/>
          </p:cNvSpPr>
          <p:nvPr>
            <p:ph idx="1"/>
          </p:nvPr>
        </p:nvSpPr>
        <p:spPr>
          <a:xfrm>
            <a:off x="695326" y="2822713"/>
            <a:ext cx="5519944" cy="2292626"/>
          </a:xfrm>
        </p:spPr>
        <p:txBody>
          <a:bodyPr/>
          <a:lstStyle/>
          <a:p>
            <a:r>
              <a:rPr lang="nb-NO" dirty="0"/>
              <a:t>Motstandsdyktigheten til hver og en av oss er avhengig både av vår egen styrke og styrken til gruppene vi er en del av, og om miljøet rundt oss er tilstrekkelig støttende eller ikke.</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33</a:t>
            </a:fld>
            <a:endParaRPr lang="nb-NO"/>
          </a:p>
        </p:txBody>
      </p:sp>
      <p:pic>
        <p:nvPicPr>
          <p:cNvPr id="10" name="Bilde 5">
            <a:extLst>
              <a:ext uri="{FF2B5EF4-FFF2-40B4-BE49-F238E27FC236}">
                <a16:creationId xmlns:a16="http://schemas.microsoft.com/office/drawing/2014/main" id="{41BC8769-4C53-7CB8-5428-0FE60C618BB8}"/>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6" name="Bilde 7" descr="Illustrasjon av en mann og en kvinne som holder rundt hverandre. Over dem er en tenkeboble. Inne i tenkeboblen er en mann som er i ferd med å slå en gutt.">
            <a:extLst>
              <a:ext uri="{FF2B5EF4-FFF2-40B4-BE49-F238E27FC236}">
                <a16:creationId xmlns:a16="http://schemas.microsoft.com/office/drawing/2014/main" id="{00BD32D2-6B40-2C8A-C3A7-CFCC69723A3B}"/>
              </a:ext>
            </a:extLst>
          </p:cNvPr>
          <p:cNvPicPr>
            <a:picLocks noChangeAspect="1"/>
          </p:cNvPicPr>
          <p:nvPr/>
        </p:nvPicPr>
        <p:blipFill>
          <a:blip r:embed="rId4"/>
          <a:stretch>
            <a:fillRect/>
          </a:stretch>
        </p:blipFill>
        <p:spPr>
          <a:xfrm rot="16200000">
            <a:off x="7303492" y="1760874"/>
            <a:ext cx="5097126" cy="5097126"/>
          </a:xfrm>
          <a:prstGeom prst="rect">
            <a:avLst/>
          </a:prstGeom>
          <a:ln>
            <a:noFill/>
          </a:ln>
        </p:spPr>
      </p:pic>
    </p:spTree>
    <p:extLst>
      <p:ext uri="{BB962C8B-B14F-4D97-AF65-F5344CB8AC3E}">
        <p14:creationId xmlns:p14="http://schemas.microsoft.com/office/powerpoint/2010/main" val="3060944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00727-E6DD-22AB-AE55-266ADF8D16B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1A60D-DB44-0749-AE29-4712892B2B84}"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3" name="Slide Number Placeholder 2">
            <a:extLst>
              <a:ext uri="{FF2B5EF4-FFF2-40B4-BE49-F238E27FC236}">
                <a16:creationId xmlns:a16="http://schemas.microsoft.com/office/drawing/2014/main" id="{53D1C3CA-7CC1-B22D-2F1F-87B7C9357A3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6" name="Picture 5" descr="Illustrasjon av fem mennesker.">
            <a:extLst>
              <a:ext uri="{FF2B5EF4-FFF2-40B4-BE49-F238E27FC236}">
                <a16:creationId xmlns:a16="http://schemas.microsoft.com/office/drawing/2014/main" id="{A506A5B2-5145-540C-ED5B-B601578ACF27}"/>
              </a:ext>
            </a:extLst>
          </p:cNvPr>
          <p:cNvPicPr>
            <a:picLocks noChangeAspect="1"/>
          </p:cNvPicPr>
          <p:nvPr/>
        </p:nvPicPr>
        <p:blipFill rotWithShape="1">
          <a:blip r:embed="rId3"/>
          <a:srcRect l="68233" t="4499" r="1448" b="-4499"/>
          <a:stretch/>
        </p:blipFill>
        <p:spPr>
          <a:xfrm>
            <a:off x="9409164" y="2389280"/>
            <a:ext cx="1417586" cy="3307940"/>
          </a:xfrm>
          <a:prstGeom prst="rect">
            <a:avLst/>
          </a:prstGeom>
        </p:spPr>
      </p:pic>
      <p:pic>
        <p:nvPicPr>
          <p:cNvPr id="8" name="Picture 7" descr="Illustrasjon av fem mennesker.">
            <a:extLst>
              <a:ext uri="{FF2B5EF4-FFF2-40B4-BE49-F238E27FC236}">
                <a16:creationId xmlns:a16="http://schemas.microsoft.com/office/drawing/2014/main" id="{19EF6FAE-3717-AC55-A63B-C3C7B04A1DB5}"/>
              </a:ext>
            </a:extLst>
          </p:cNvPr>
          <p:cNvPicPr>
            <a:picLocks noChangeAspect="1"/>
          </p:cNvPicPr>
          <p:nvPr/>
        </p:nvPicPr>
        <p:blipFill rotWithShape="1">
          <a:blip r:embed="rId3"/>
          <a:srcRect l="36146" t="-1021" r="46251" b="1021"/>
          <a:stretch/>
        </p:blipFill>
        <p:spPr>
          <a:xfrm>
            <a:off x="8121692" y="2192772"/>
            <a:ext cx="871944" cy="3504448"/>
          </a:xfrm>
          <a:prstGeom prst="rect">
            <a:avLst/>
          </a:prstGeom>
        </p:spPr>
      </p:pic>
      <p:pic>
        <p:nvPicPr>
          <p:cNvPr id="11" name="Picture 10" descr="Illustrasjon av fem mennesker.">
            <a:extLst>
              <a:ext uri="{FF2B5EF4-FFF2-40B4-BE49-F238E27FC236}">
                <a16:creationId xmlns:a16="http://schemas.microsoft.com/office/drawing/2014/main" id="{E81BF839-FC36-70A4-D518-1645C86473B1}"/>
              </a:ext>
            </a:extLst>
          </p:cNvPr>
          <p:cNvPicPr>
            <a:picLocks noChangeAspect="1"/>
          </p:cNvPicPr>
          <p:nvPr/>
        </p:nvPicPr>
        <p:blipFill rotWithShape="1">
          <a:blip r:embed="rId4"/>
          <a:srcRect l="32656" t="16748" r="36938"/>
          <a:stretch/>
        </p:blipFill>
        <p:spPr>
          <a:xfrm>
            <a:off x="7179047" y="2760909"/>
            <a:ext cx="936710" cy="2564681"/>
          </a:xfrm>
          <a:prstGeom prst="rect">
            <a:avLst/>
          </a:prstGeom>
        </p:spPr>
      </p:pic>
      <p:pic>
        <p:nvPicPr>
          <p:cNvPr id="10" name="Bilde 9" descr="Illustrasjon av fem mennesker.">
            <a:extLst>
              <a:ext uri="{FF2B5EF4-FFF2-40B4-BE49-F238E27FC236}">
                <a16:creationId xmlns:a16="http://schemas.microsoft.com/office/drawing/2014/main" id="{D6B1B522-817B-8248-97A2-ADE8F5544EA9}"/>
              </a:ext>
            </a:extLst>
          </p:cNvPr>
          <p:cNvPicPr>
            <a:picLocks noChangeAspect="1"/>
          </p:cNvPicPr>
          <p:nvPr/>
        </p:nvPicPr>
        <p:blipFill>
          <a:blip r:embed="rId5"/>
          <a:srcRect l="29173"/>
          <a:stretch/>
        </p:blipFill>
        <p:spPr>
          <a:xfrm>
            <a:off x="10641220" y="2616918"/>
            <a:ext cx="1929114" cy="2723707"/>
          </a:xfrm>
          <a:prstGeom prst="rect">
            <a:avLst/>
          </a:prstGeom>
        </p:spPr>
      </p:pic>
      <p:pic>
        <p:nvPicPr>
          <p:cNvPr id="13" name="Bilde 12" descr="Illustrasjon av fem mennesker.">
            <a:extLst>
              <a:ext uri="{FF2B5EF4-FFF2-40B4-BE49-F238E27FC236}">
                <a16:creationId xmlns:a16="http://schemas.microsoft.com/office/drawing/2014/main" id="{38182B62-529A-1DBB-EC68-DBF0B19E8705}"/>
              </a:ext>
            </a:extLst>
          </p:cNvPr>
          <p:cNvPicPr>
            <a:picLocks noChangeAspect="1"/>
          </p:cNvPicPr>
          <p:nvPr/>
        </p:nvPicPr>
        <p:blipFill rotWithShape="1">
          <a:blip r:embed="rId6"/>
          <a:srcRect l="54026" t="-4023" r="29710" b="4023"/>
          <a:stretch/>
        </p:blipFill>
        <p:spPr>
          <a:xfrm>
            <a:off x="8925271" y="2192772"/>
            <a:ext cx="773304" cy="3363926"/>
          </a:xfrm>
          <a:prstGeom prst="rect">
            <a:avLst/>
          </a:prstGeom>
        </p:spPr>
      </p:pic>
      <p:pic>
        <p:nvPicPr>
          <p:cNvPr id="5" name="Bilde 5">
            <a:extLst>
              <a:ext uri="{FF2B5EF4-FFF2-40B4-BE49-F238E27FC236}">
                <a16:creationId xmlns:a16="http://schemas.microsoft.com/office/drawing/2014/main" id="{282CA90D-55DF-7660-B507-64AEC57E226D}"/>
              </a:ext>
            </a:extLst>
          </p:cNvPr>
          <p:cNvPicPr>
            <a:picLocks noChangeAspect="1"/>
          </p:cNvPicPr>
          <p:nvPr/>
        </p:nvPicPr>
        <p:blipFill>
          <a:blip r:embed="rId7"/>
          <a:srcRect l="3823" t="15032" r="68362" b="14835"/>
          <a:stretch/>
        </p:blipFill>
        <p:spPr>
          <a:xfrm>
            <a:off x="10596863" y="200523"/>
            <a:ext cx="899812" cy="900000"/>
          </a:xfrm>
          <a:prstGeom prst="ellipse">
            <a:avLst/>
          </a:prstGeom>
        </p:spPr>
      </p:pic>
      <p:sp>
        <p:nvSpPr>
          <p:cNvPr id="12" name="TextBox 11">
            <a:extLst>
              <a:ext uri="{FF2B5EF4-FFF2-40B4-BE49-F238E27FC236}">
                <a16:creationId xmlns:a16="http://schemas.microsoft.com/office/drawing/2014/main" id="{D268E7C4-011E-D45E-B8C1-4629E597DA2C}"/>
              </a:ext>
            </a:extLst>
          </p:cNvPr>
          <p:cNvSpPr txBox="1"/>
          <p:nvPr/>
        </p:nvSpPr>
        <p:spPr>
          <a:xfrm>
            <a:off x="424070" y="543339"/>
            <a:ext cx="8113150" cy="584775"/>
          </a:xfrm>
          <a:prstGeom prst="rect">
            <a:avLst/>
          </a:prstGeom>
          <a:noFill/>
        </p:spPr>
        <p:txBody>
          <a:bodyPr wrap="square">
            <a:spAutoFit/>
          </a:bodyPr>
          <a:lstStyle/>
          <a:p>
            <a:r>
              <a:rPr kumimoji="0" lang="nb-NO" sz="3200" b="0" i="0" u="none" strike="noStrike" kern="1200" cap="none" spc="0" normalizeH="0" baseline="0" noProof="0" dirty="0">
                <a:ln>
                  <a:noFill/>
                </a:ln>
                <a:solidFill>
                  <a:srgbClr val="000000"/>
                </a:solidFill>
                <a:effectLst/>
                <a:uLnTx/>
                <a:uFillTx/>
                <a:latin typeface="Oslo Sans Office"/>
                <a:ea typeface="+mj-ea"/>
                <a:cs typeface="+mj-cs"/>
              </a:rPr>
              <a:t>Resiliens/ motstandskraft - samfunn</a:t>
            </a:r>
            <a:endParaRPr lang="nb-NO" dirty="0"/>
          </a:p>
        </p:txBody>
      </p:sp>
      <p:sp>
        <p:nvSpPr>
          <p:cNvPr id="15" name="TextBox 14">
            <a:extLst>
              <a:ext uri="{FF2B5EF4-FFF2-40B4-BE49-F238E27FC236}">
                <a16:creationId xmlns:a16="http://schemas.microsoft.com/office/drawing/2014/main" id="{1377D53E-BA29-09D3-AAAF-B9AE4B0E76C1}"/>
              </a:ext>
            </a:extLst>
          </p:cNvPr>
          <p:cNvSpPr txBox="1"/>
          <p:nvPr/>
        </p:nvSpPr>
        <p:spPr>
          <a:xfrm>
            <a:off x="753584" y="3335363"/>
            <a:ext cx="5728348" cy="707886"/>
          </a:xfrm>
          <a:prstGeom prst="rect">
            <a:avLst/>
          </a:prstGeom>
          <a:noFill/>
        </p:spPr>
        <p:txBody>
          <a:bodyPr wrap="square">
            <a:spAutoFit/>
          </a:bodyPr>
          <a:lstStyle/>
          <a:p>
            <a:pPr marL="216000" marR="0" lvl="0" indent="-216000" algn="l" defTabSz="914400" rtl="0" eaLnBrk="1" fontAlgn="auto" latinLnBrk="0" hangingPunct="1">
              <a:lnSpc>
                <a:spcPct val="100000"/>
              </a:lnSpc>
              <a:spcBef>
                <a:spcPts val="1800"/>
              </a:spcBef>
              <a:spcAft>
                <a:spcPts val="0"/>
              </a:spcAft>
              <a:buClrTx/>
              <a:buSzPct val="100000"/>
              <a:buFontTx/>
              <a:buBlip>
                <a:blip r:embed="rId8"/>
              </a:buBlip>
              <a:tabLst/>
              <a:defRPr/>
            </a:pPr>
            <a:r>
              <a:rPr lang="nb-NO" sz="2000" dirty="0">
                <a:solidFill>
                  <a:srgbClr val="000000"/>
                </a:solidFill>
                <a:latin typeface="Oslo Sans Office"/>
              </a:rPr>
              <a:t>B</a:t>
            </a:r>
            <a:r>
              <a:rPr kumimoji="0" lang="nb-NO" sz="2000" b="0" i="0" u="none" strike="noStrike" kern="1200" cap="none" spc="0" normalizeH="0" baseline="0" noProof="0" dirty="0" err="1">
                <a:ln>
                  <a:noFill/>
                </a:ln>
                <a:solidFill>
                  <a:srgbClr val="000000"/>
                </a:solidFill>
                <a:effectLst/>
                <a:uLnTx/>
                <a:uFillTx/>
                <a:latin typeface="Oslo Sans Office"/>
                <a:ea typeface="+mn-ea"/>
                <a:cs typeface="+mn-cs"/>
              </a:rPr>
              <a:t>ærekraftig</a:t>
            </a:r>
            <a:r>
              <a:rPr kumimoji="0" lang="nb-NO" sz="2000" b="0" i="0" u="none" strike="noStrike" kern="1200" cap="none" spc="0" normalizeH="0" baseline="0" noProof="0" dirty="0">
                <a:ln>
                  <a:noFill/>
                </a:ln>
                <a:solidFill>
                  <a:srgbClr val="000000"/>
                </a:solidFill>
                <a:effectLst/>
                <a:uLnTx/>
                <a:uFillTx/>
                <a:latin typeface="Oslo Sans Office"/>
                <a:ea typeface="+mn-ea"/>
                <a:cs typeface="+mn-cs"/>
              </a:rPr>
              <a:t> utvikling, fred og sikkerhet, menneskerettigheter og velferd for alle.</a:t>
            </a:r>
          </a:p>
        </p:txBody>
      </p:sp>
    </p:spTree>
    <p:extLst>
      <p:ext uri="{BB962C8B-B14F-4D97-AF65-F5344CB8AC3E}">
        <p14:creationId xmlns:p14="http://schemas.microsoft.com/office/powerpoint/2010/main" val="3849072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dirty="0"/>
              <a:t>Resiliens under COVID-19-pandemien</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35</a:t>
            </a:fld>
            <a:endParaRPr lang="nb-NO"/>
          </a:p>
        </p:txBody>
      </p:sp>
      <p:pic>
        <p:nvPicPr>
          <p:cNvPr id="7" name="Bilde 5">
            <a:extLst>
              <a:ext uri="{FF2B5EF4-FFF2-40B4-BE49-F238E27FC236}">
                <a16:creationId xmlns:a16="http://schemas.microsoft.com/office/drawing/2014/main" id="{B5275906-1C92-4694-DECC-10F88ED0C4AF}"/>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6" name="Bilde 5">
            <a:extLst>
              <a:ext uri="{FF2B5EF4-FFF2-40B4-BE49-F238E27FC236}">
                <a16:creationId xmlns:a16="http://schemas.microsoft.com/office/drawing/2014/main" id="{41CAE66C-12E9-8FD5-AC73-44F805962AD5}"/>
              </a:ext>
            </a:extLst>
          </p:cNvPr>
          <p:cNvPicPr>
            <a:picLocks noChangeAspect="1"/>
          </p:cNvPicPr>
          <p:nvPr/>
        </p:nvPicPr>
        <p:blipFill>
          <a:blip r:embed="rId4"/>
          <a:stretch>
            <a:fillRect/>
          </a:stretch>
        </p:blipFill>
        <p:spPr>
          <a:xfrm>
            <a:off x="2667000" y="-720001"/>
            <a:ext cx="6858000" cy="6858000"/>
          </a:xfrm>
          <a:prstGeom prst="rect">
            <a:avLst/>
          </a:prstGeom>
        </p:spPr>
      </p:pic>
    </p:spTree>
    <p:extLst>
      <p:ext uri="{BB962C8B-B14F-4D97-AF65-F5344CB8AC3E}">
        <p14:creationId xmlns:p14="http://schemas.microsoft.com/office/powerpoint/2010/main" val="1323375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606876" y="1629000"/>
            <a:ext cx="5567170" cy="3600000"/>
          </a:xfrm>
          <a:prstGeom prst="rect">
            <a:avLst/>
          </a:prstGeom>
        </p:spPr>
      </p:pic>
      <p:pic>
        <p:nvPicPr>
          <p:cNvPr id="11" name="Bilde 5">
            <a:extLst>
              <a:ext uri="{FF2B5EF4-FFF2-40B4-BE49-F238E27FC236}">
                <a16:creationId xmlns:a16="http://schemas.microsoft.com/office/drawing/2014/main" id="{289AC20B-A72D-F44E-E2EE-77B775292628}"/>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593019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7571405" y="2231527"/>
            <a:ext cx="4218723" cy="2728029"/>
          </a:xfrm>
          <a:prstGeom prst="rect">
            <a:avLst/>
          </a:prstGeom>
        </p:spPr>
      </p:pic>
      <p:pic>
        <p:nvPicPr>
          <p:cNvPr id="11" name="Bilde 5">
            <a:extLst>
              <a:ext uri="{FF2B5EF4-FFF2-40B4-BE49-F238E27FC236}">
                <a16:creationId xmlns:a16="http://schemas.microsoft.com/office/drawing/2014/main" id="{C6F76573-B707-548E-E67C-9D0DFB9E1704}"/>
              </a:ext>
            </a:extLst>
          </p:cNvPr>
          <p:cNvPicPr>
            <a:picLocks noChangeAspect="1"/>
          </p:cNvPicPr>
          <p:nvPr/>
        </p:nvPicPr>
        <p:blipFill>
          <a:blip r:embed="rId4"/>
          <a:srcRect l="71113" t="15534" r="1072" b="14332"/>
          <a:stretch/>
        </p:blipFill>
        <p:spPr>
          <a:xfrm>
            <a:off x="10596859" y="200523"/>
            <a:ext cx="899813" cy="900000"/>
          </a:xfrm>
          <a:prstGeom prst="rect">
            <a:avLst/>
          </a:prstGeom>
        </p:spPr>
      </p:pic>
      <p:sp>
        <p:nvSpPr>
          <p:cNvPr id="8" name="TextBox 7">
            <a:extLst>
              <a:ext uri="{FF2B5EF4-FFF2-40B4-BE49-F238E27FC236}">
                <a16:creationId xmlns:a16="http://schemas.microsoft.com/office/drawing/2014/main" id="{9B530BA6-EEC1-F108-890D-76C00BB90E4A}"/>
              </a:ext>
            </a:extLst>
          </p:cNvPr>
          <p:cNvSpPr txBox="1"/>
          <p:nvPr/>
        </p:nvSpPr>
        <p:spPr>
          <a:xfrm flipH="1">
            <a:off x="401872" y="2052320"/>
            <a:ext cx="7461967" cy="2539157"/>
          </a:xfrm>
          <a:prstGeom prst="rect">
            <a:avLst/>
          </a:prstGeom>
          <a:noFill/>
        </p:spPr>
        <p:txBody>
          <a:bodyPr wrap="square">
            <a:spAutoFit/>
          </a:bodyPr>
          <a:lstStyle/>
          <a:p>
            <a:pPr marL="216000" indent="-216000">
              <a:spcBef>
                <a:spcPts val="1800"/>
              </a:spcBef>
              <a:buSzPct val="100000"/>
              <a:buBlip>
                <a:blip r:embed="rId5"/>
              </a:buBlip>
              <a:defRPr/>
            </a:pPr>
            <a:r>
              <a:rPr lang="nb-NO" sz="2400" dirty="0">
                <a:solidFill>
                  <a:srgbClr val="000000"/>
                </a:solidFill>
                <a:latin typeface="Oslo Sans Office"/>
              </a:rPr>
              <a:t>Hva kan vi gjøre for å fange opp barn og unge i disse situasjonene dersom vi opplever en ny pandemi? Kom frem til et konkret forslag.</a:t>
            </a:r>
          </a:p>
          <a:p>
            <a:pPr marL="216000" indent="-216000">
              <a:spcBef>
                <a:spcPts val="1800"/>
              </a:spcBef>
              <a:buSzPct val="100000"/>
              <a:buBlip>
                <a:blip r:embed="rId5"/>
              </a:buBlip>
              <a:defRPr/>
            </a:pPr>
            <a:r>
              <a:rPr lang="nb-NO" sz="2400" dirty="0">
                <a:solidFill>
                  <a:srgbClr val="000000"/>
                </a:solidFill>
                <a:latin typeface="Oslo Sans Office"/>
              </a:rPr>
              <a:t>Hvordan kan forslaget deres bidra til </a:t>
            </a:r>
            <a:r>
              <a:rPr lang="nb-NO" sz="2400" dirty="0" err="1">
                <a:solidFill>
                  <a:srgbClr val="000000"/>
                </a:solidFill>
                <a:latin typeface="Oslo Sans Office"/>
              </a:rPr>
              <a:t>resiliens</a:t>
            </a:r>
            <a:r>
              <a:rPr lang="nb-NO" sz="2400" dirty="0">
                <a:solidFill>
                  <a:srgbClr val="000000"/>
                </a:solidFill>
                <a:latin typeface="Oslo Sans Office"/>
              </a:rPr>
              <a:t> for barn og unge? Nevn minst to faktorer fra det vi har gjennomgått om </a:t>
            </a:r>
            <a:r>
              <a:rPr lang="nb-NO" sz="2400" dirty="0" err="1">
                <a:solidFill>
                  <a:srgbClr val="000000"/>
                </a:solidFill>
                <a:latin typeface="Oslo Sans Office"/>
              </a:rPr>
              <a:t>resiliens</a:t>
            </a:r>
            <a:r>
              <a:rPr lang="nb-NO" sz="2400" dirty="0">
                <a:solidFill>
                  <a:srgbClr val="000000"/>
                </a:solidFill>
                <a:latin typeface="Oslo Sans Office"/>
              </a:rPr>
              <a:t> til nå. </a:t>
            </a:r>
          </a:p>
        </p:txBody>
      </p:sp>
    </p:spTree>
    <p:extLst>
      <p:ext uri="{BB962C8B-B14F-4D97-AF65-F5344CB8AC3E}">
        <p14:creationId xmlns:p14="http://schemas.microsoft.com/office/powerpoint/2010/main" val="159843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a:xfrm>
            <a:off x="695325" y="720002"/>
            <a:ext cx="9469438" cy="1311999"/>
          </a:xfrm>
        </p:spPr>
        <p:txBody>
          <a:bodyPr/>
          <a:lstStyle/>
          <a:p>
            <a:r>
              <a:rPr lang="nb-NO" dirty="0"/>
              <a:t>Resiliens</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38</a:t>
            </a:fld>
            <a:endParaRPr lang="nb-NO"/>
          </a:p>
        </p:txBody>
      </p:sp>
      <p:sp>
        <p:nvSpPr>
          <p:cNvPr id="9" name="TextBox 8">
            <a:extLst>
              <a:ext uri="{FF2B5EF4-FFF2-40B4-BE49-F238E27FC236}">
                <a16:creationId xmlns:a16="http://schemas.microsoft.com/office/drawing/2014/main" id="{C0BCA171-189B-DFE7-8810-B7574FC88733}"/>
              </a:ext>
            </a:extLst>
          </p:cNvPr>
          <p:cNvSpPr txBox="1"/>
          <p:nvPr/>
        </p:nvSpPr>
        <p:spPr>
          <a:xfrm>
            <a:off x="472440" y="2550172"/>
            <a:ext cx="9692323" cy="1815882"/>
          </a:xfrm>
          <a:prstGeom prst="rect">
            <a:avLst/>
          </a:prstGeom>
          <a:solidFill>
            <a:schemeClr val="accent3"/>
          </a:solidFill>
        </p:spPr>
        <p:txBody>
          <a:bodyPr wrap="square">
            <a:spAutoFit/>
          </a:bodyPr>
          <a:lstStyle/>
          <a:p>
            <a:r>
              <a:rPr lang="en-US" sz="3200" dirty="0"/>
              <a:t>“The oak fought the wind and was broken, the willow bent when it must and survived.” </a:t>
            </a:r>
          </a:p>
          <a:p>
            <a:endParaRPr lang="en-US" sz="3200" dirty="0"/>
          </a:p>
          <a:p>
            <a:r>
              <a:rPr lang="en-US" sz="1600" dirty="0"/>
              <a:t>- Robert Jordan, The Fires of Heaven</a:t>
            </a:r>
            <a:endParaRPr lang="nb-NO" sz="1600" dirty="0"/>
          </a:p>
        </p:txBody>
      </p:sp>
      <p:pic>
        <p:nvPicPr>
          <p:cNvPr id="3" name="Picture 2" descr="Illustrasjon av en gul lyspære med beige sokkel. Tre lysstråler kommer ut av lyspæren. ">
            <a:extLst>
              <a:ext uri="{FF2B5EF4-FFF2-40B4-BE49-F238E27FC236}">
                <a16:creationId xmlns:a16="http://schemas.microsoft.com/office/drawing/2014/main" id="{BEB82F34-F190-85A2-9566-B678EAF69552}"/>
              </a:ext>
            </a:extLst>
          </p:cNvPr>
          <p:cNvPicPr>
            <a:picLocks noChangeAspect="1"/>
          </p:cNvPicPr>
          <p:nvPr/>
        </p:nvPicPr>
        <p:blipFill rotWithShape="1">
          <a:blip r:embed="rId3"/>
          <a:srcRect l="12516" t="2209" r="19567" b="19382"/>
          <a:stretch/>
        </p:blipFill>
        <p:spPr>
          <a:xfrm>
            <a:off x="8800147" y="3656170"/>
            <a:ext cx="2026603" cy="2339659"/>
          </a:xfrm>
          <a:prstGeom prst="rect">
            <a:avLst/>
          </a:prstGeom>
        </p:spPr>
      </p:pic>
    </p:spTree>
    <p:extLst>
      <p:ext uri="{BB962C8B-B14F-4D97-AF65-F5344CB8AC3E}">
        <p14:creationId xmlns:p14="http://schemas.microsoft.com/office/powerpoint/2010/main" val="258371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dirty="0"/>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31E7B-50BA-9449-91F9-9A9201D9036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dirty="0"/>
              <a:t>Hjelp oss slik at opplæringen blir mest mulig nyttig!</a:t>
            </a:r>
          </a:p>
          <a:p>
            <a:r>
              <a:rPr lang="nb-NO" dirty="0"/>
              <a:t>Hvor nyttig var denne opplæringen for din arbeidshverdag?</a:t>
            </a:r>
          </a:p>
          <a:p>
            <a:r>
              <a:rPr lang="nb-NO" dirty="0"/>
              <a:t>Har du innspill eller kommentarer som kunne gjort den enda mer nyttig for deg?</a:t>
            </a:r>
          </a:p>
          <a:p>
            <a:endParaRPr lang="nb-NO" dirty="0"/>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2408159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4" y="697832"/>
            <a:ext cx="9454900" cy="5494624"/>
          </a:xfrm>
        </p:spPr>
        <p:txBody>
          <a:bodyPr/>
          <a:lstStyle/>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fleste av sidene finner du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Disse gir tilleggsinformasjon til sidene, og fungerer som en veileder til deg som skal holde presentasjonen. Det kan være nyttig å forberede seg ved å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lese manus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ulike sidene før du skal holde presentasjonen.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 i </a:t>
            </a:r>
            <a:r>
              <a:rPr kumimoji="0" lang="nb-NO" sz="1500" b="1" i="1" u="none" strike="noStrike" kern="1200" cap="none" spc="0" normalizeH="0" baseline="0" noProof="0" dirty="0">
                <a:ln>
                  <a:noFill/>
                </a:ln>
                <a:solidFill>
                  <a:srgbClr val="000000"/>
                </a:solidFill>
                <a:effectLst/>
                <a:uLnTx/>
                <a:uFillTx/>
                <a:latin typeface="Oslo Sans Office Normal"/>
                <a:ea typeface="+mn-ea"/>
                <a:cs typeface="+mn-cs"/>
              </a:rPr>
              <a:t>kursiv</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er en veiledning til deg som holder presentasjonen og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skal ikke leses høy</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Du kan også selv lage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stikkord på forhånd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dersom det er nyttig for deg. Husk at det ofte fungerer best når du finner en måte å presentere på som føles naturlig for deg!</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r>
              <a:rPr lang="nb-NO" sz="1500" dirty="0"/>
              <a:t>Presentasjonen inneholder også flere </a:t>
            </a:r>
            <a:r>
              <a:rPr lang="nb-NO" sz="1500" b="1" dirty="0"/>
              <a:t>filmer</a:t>
            </a:r>
            <a:r>
              <a:rPr lang="nb-NO" sz="1500" dirty="0"/>
              <a:t>, via lenke til </a:t>
            </a:r>
            <a:r>
              <a:rPr lang="nb-NO" sz="1500" dirty="0" err="1"/>
              <a:t>youtube</a:t>
            </a:r>
            <a:r>
              <a:rPr lang="nb-NO" sz="1500" dirty="0"/>
              <a:t>. For å unngå de </a:t>
            </a:r>
            <a:r>
              <a:rPr lang="nb-NO" sz="1500" b="1" dirty="0"/>
              <a:t>støyete reklamene </a:t>
            </a:r>
            <a:r>
              <a:rPr lang="nb-NO" sz="1500" dirty="0"/>
              <a:t>som kommer før selve filmen starter, bør du </a:t>
            </a:r>
            <a:r>
              <a:rPr lang="nb-NO" sz="1500" b="1" dirty="0"/>
              <a:t>åpne filmene i nettleser på forhånd</a:t>
            </a:r>
            <a:r>
              <a:rPr lang="nb-NO" sz="1500" dirty="0"/>
              <a:t> og finne stedet der filmen begynner.</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flere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refleksjonsøvelser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underveis, hvor de som er til stede inndeles i mindre grupper for å diskutere, med oppsummering i plenum til slutt. Det anbefales at du har gjort deg godt kjent med øvelsene på forhånd og tenkt over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oppsett for din gruppe.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lagt inn 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pause</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omtrent midt i presentasjonen. Du står selvsagt fritt til å velge et annet tidspunkt dersom det passer bedre. </a:t>
            </a:r>
          </a:p>
          <a:p>
            <a:endParaRPr lang="nb-NO" sz="1500" dirty="0"/>
          </a:p>
          <a:p>
            <a:r>
              <a:rPr lang="nb-NO" sz="1500" dirty="0">
                <a:latin typeface="Oslo Sans Office Normal" panose="020B0604020202020204" charset="0"/>
                <a:cs typeface="Oslo Sans Office Normal" panose="020B0604020202020204" charset="0"/>
              </a:rPr>
              <a:t>På side 6 får du en innføring i hvordan materialet er bygget opp, </a:t>
            </a:r>
          </a:p>
          <a:p>
            <a:r>
              <a:rPr lang="nb-NO" sz="1500" dirty="0">
                <a:latin typeface="Oslo Sans Office Normal" panose="020B0604020202020204" charset="0"/>
                <a:cs typeface="Oslo Sans Office Normal" panose="020B0604020202020204" charset="0"/>
              </a:rPr>
              <a:t>før selve presentasjonen starter. </a:t>
            </a:r>
          </a:p>
          <a:p>
            <a:endParaRPr lang="nb-NO" sz="1500" dirty="0">
              <a:latin typeface="Oslo Sans Office Normal" panose="020B0604020202020204" charset="0"/>
              <a:cs typeface="Oslo Sans Office Normal" panose="020B0604020202020204" charset="0"/>
            </a:endParaRPr>
          </a:p>
          <a:p>
            <a:r>
              <a:rPr lang="nb-NO" sz="1500" dirty="0">
                <a:latin typeface="Oslo Sans Office Normal" panose="020B0604020202020204" charset="0"/>
                <a:cs typeface="Oslo Sans Office Normal" panose="020B0604020202020204" charset="0"/>
              </a:rPr>
              <a:t>Lykke til på veien mot traumebevisst praksis!</a:t>
            </a:r>
          </a:p>
          <a:p>
            <a:endParaRPr lang="nb-NO" sz="1500" dirty="0"/>
          </a:p>
          <a:p>
            <a:endParaRPr lang="nb-NO" sz="1500" dirty="0"/>
          </a:p>
          <a:p>
            <a:endParaRPr lang="nb-NO" sz="1500" dirty="0"/>
          </a:p>
          <a:p>
            <a:endParaRPr lang="nb-NO" sz="1500" dirty="0"/>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187776" y="4490055"/>
            <a:ext cx="2547449" cy="1802297"/>
          </a:xfrm>
          <a:prstGeom prst="rect">
            <a:avLst/>
          </a:prstGeom>
        </p:spPr>
      </p:pic>
    </p:spTree>
    <p:extLst>
      <p:ext uri="{BB962C8B-B14F-4D97-AF65-F5344CB8AC3E}">
        <p14:creationId xmlns:p14="http://schemas.microsoft.com/office/powerpoint/2010/main" val="1850660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dirty="0"/>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dirty="0"/>
              <a:t>Vi har nå gjennomført opplæring kjernekompetanse 3. For å lykkes med det videre arbeidet er det viktig at dette blir en del av arbeidshverdagen vår. Neste opplæring er kjernekompetanse 4:</a:t>
            </a:r>
          </a:p>
          <a:p>
            <a:endParaRPr lang="nb-NO" sz="1600" dirty="0"/>
          </a:p>
          <a:p>
            <a:pPr marL="285750" indent="-285750">
              <a:buFont typeface="Arial" panose="020B0604020202020204" pitchFamily="34" charset="0"/>
              <a:buChar char="•"/>
            </a:pPr>
            <a:r>
              <a:rPr lang="nb-NO" sz="1600" dirty="0"/>
              <a:t>Kjernekompetanse 1: Hva er traumer og livsbelastninger?</a:t>
            </a:r>
          </a:p>
          <a:p>
            <a:pPr marL="285750" indent="-285750">
              <a:buFont typeface="Arial" panose="020B0604020202020204" pitchFamily="34" charset="0"/>
              <a:buChar char="•"/>
            </a:pPr>
            <a:r>
              <a:rPr lang="nb-NO" sz="1600" dirty="0"/>
              <a:t>Kjernekompetanse 2: Hva er traumebevisst praksis?</a:t>
            </a:r>
          </a:p>
          <a:p>
            <a:pPr marL="285750" indent="-285750">
              <a:buFont typeface="Arial" panose="020B0604020202020204" pitchFamily="34" charset="0"/>
              <a:buChar char="•"/>
            </a:pPr>
            <a:r>
              <a:rPr lang="nb-NO" sz="1600" dirty="0"/>
              <a:t>Kjernekompetanse 3: Hjerne, gener og motstandskraft</a:t>
            </a:r>
          </a:p>
          <a:p>
            <a:pPr marL="285750" indent="-285750">
              <a:buFont typeface="Arial" panose="020B0604020202020204" pitchFamily="34" charset="0"/>
              <a:buChar char="•"/>
            </a:pPr>
            <a:r>
              <a:rPr lang="nb-NO" sz="1600" b="1" dirty="0"/>
              <a:t>Kjernekompetanse 4: Robust arbeidsmiljø</a:t>
            </a:r>
          </a:p>
          <a:p>
            <a:pPr marL="285750" indent="-285750">
              <a:buFont typeface="Arial" panose="020B0604020202020204" pitchFamily="34" charset="0"/>
              <a:buChar char="•"/>
            </a:pPr>
            <a:r>
              <a:rPr lang="nb-NO" sz="1600" dirty="0"/>
              <a:t>Kjernekompetanse 5: Bruk av traumebevisst praksis</a:t>
            </a:r>
          </a:p>
          <a:p>
            <a:endParaRPr lang="nb-NO" sz="1600" dirty="0"/>
          </a:p>
          <a:p>
            <a:endParaRPr lang="nb-NO" sz="1600" dirty="0"/>
          </a:p>
          <a:p>
            <a:endParaRPr lang="nb-NO" dirty="0"/>
          </a:p>
          <a:p>
            <a:endParaRPr lang="nb-NO" dirty="0"/>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921643" y="244736"/>
            <a:ext cx="10939157"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208301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dirty="0"/>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dirty="0"/>
              <a:t>Dette materialet er utarbeidet i forbindelse med prosjektet </a:t>
            </a:r>
          </a:p>
          <a:p>
            <a:r>
              <a:rPr lang="nb-NO" dirty="0"/>
              <a:t>«Livet skjer med oss alle – veien mot en traumeinformert by». </a:t>
            </a:r>
          </a:p>
          <a:p>
            <a:endParaRPr lang="nb-NO" dirty="0"/>
          </a:p>
          <a:p>
            <a:r>
              <a:rPr lang="nb-NO" dirty="0"/>
              <a:t>Vi håper mange kan ha nytte av det!</a:t>
            </a:r>
          </a:p>
          <a:p>
            <a:endParaRPr lang="nb-NO" dirty="0"/>
          </a:p>
          <a:p>
            <a:r>
              <a:rPr lang="nb-NO" sz="1400" b="1" dirty="0"/>
              <a:t>Har du innspill eller ønsker å drøfte arbeidet med traumebevisst praksis? </a:t>
            </a:r>
          </a:p>
          <a:p>
            <a:r>
              <a:rPr lang="nb-NO" sz="1400" b="1" dirty="0"/>
              <a:t>Ta kontakt!</a:t>
            </a:r>
          </a:p>
          <a:p>
            <a:endParaRPr lang="nb-NO" sz="1400" dirty="0"/>
          </a:p>
          <a:p>
            <a:r>
              <a:rPr lang="nb-NO" sz="1200" dirty="0"/>
              <a:t>Lotta Sjåfjell,</a:t>
            </a:r>
          </a:p>
          <a:p>
            <a:r>
              <a:rPr lang="nb-NO" sz="1200" dirty="0"/>
              <a:t>Prosjektleder og psykologspesialist, </a:t>
            </a:r>
          </a:p>
          <a:p>
            <a:r>
              <a:rPr lang="nb-NO" sz="1200" dirty="0"/>
              <a:t>Helseetaten</a:t>
            </a:r>
          </a:p>
          <a:p>
            <a:r>
              <a:rPr lang="nb-NO" sz="1200" dirty="0"/>
              <a:t>Oslo kommune</a:t>
            </a:r>
          </a:p>
          <a:p>
            <a:r>
              <a:rPr lang="nb-NO" sz="1200" dirty="0"/>
              <a:t>Telefon: 47331458</a:t>
            </a:r>
          </a:p>
          <a:p>
            <a:r>
              <a:rPr lang="nb-NO" sz="1200" dirty="0"/>
              <a:t>E-post: </a:t>
            </a:r>
            <a:r>
              <a:rPr lang="nb-NO" sz="1200" dirty="0">
                <a:hlinkClick r:id="rId3"/>
              </a:rPr>
              <a:t>lotta.sjafjell@hel.oslo.kommune.no</a:t>
            </a:r>
            <a:endParaRPr lang="nb-NO" sz="1200" dirty="0"/>
          </a:p>
          <a:p>
            <a:endParaRPr lang="nb-NO" dirty="0"/>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42</a:t>
            </a:fld>
            <a:endParaRPr lang="nb-NO"/>
          </a:p>
        </p:txBody>
      </p:sp>
    </p:spTree>
    <p:extLst>
      <p:ext uri="{BB962C8B-B14F-4D97-AF65-F5344CB8AC3E}">
        <p14:creationId xmlns:p14="http://schemas.microsoft.com/office/powerpoint/2010/main" val="88152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dirty="0">
                <a:latin typeface="Oslo Sans Office Normal" panose="020B0604020202020204" charset="0"/>
                <a:cs typeface="Oslo Sans Office Normal" panose="020B0604020202020204" charset="0"/>
              </a:rPr>
              <a:t>Husk at de som deltar kan ha med seg livsbelastninger, enten barndomsbelastninger eller stå i pågående livskriser, og materialet kan derfor berøre på en annen måte enn hvis dette ikke var tilfellet. </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er derfor viktig at du som holder presentasjonen føler deg trygg på at du vet hva du skal gjøre dersom du ser at dette skjer.</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viktigste du kan gjøre er å vise personen at de ikke er alene, og at det finnes steder de kan få hjelp dersom dette blir for overveldende å stå i alene.</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Mental Helses hjelpetelefon: 116 123</a:t>
            </a:r>
          </a:p>
          <a:p>
            <a:r>
              <a:rPr lang="nb-NO" sz="2000" dirty="0">
                <a:latin typeface="Oslo Sans Office Normal" panose="020B0604020202020204" charset="0"/>
                <a:cs typeface="Oslo Sans Office Normal" panose="020B0604020202020204" charset="0"/>
              </a:rPr>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2688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2" y="-1"/>
            <a:ext cx="3067681" cy="1577009"/>
          </a:xfrm>
        </p:spPr>
        <p:txBody>
          <a:bodyPr>
            <a:normAutofit/>
          </a:bodyPr>
          <a:lstStyle/>
          <a:p>
            <a:r>
              <a:rPr lang="nb-NO" sz="2400" b="1" dirty="0">
                <a:solidFill>
                  <a:schemeClr val="tx1"/>
                </a:solidFill>
              </a:rPr>
              <a:t>Hvordan er materialet bygget opp?</a:t>
            </a:r>
          </a:p>
        </p:txBody>
      </p:sp>
      <p:sp>
        <p:nvSpPr>
          <p:cNvPr id="3" name="Plassholder for tekst 2">
            <a:extLst>
              <a:ext uri="{FF2B5EF4-FFF2-40B4-BE49-F238E27FC236}">
                <a16:creationId xmlns:a16="http://schemas.microsoft.com/office/drawing/2014/main" id="{F845B68A-ED1E-CF7C-8639-D553923DE917}"/>
              </a:ext>
            </a:extLst>
          </p:cNvPr>
          <p:cNvSpPr>
            <a:spLocks noGrp="1"/>
          </p:cNvSpPr>
          <p:nvPr>
            <p:ph type="body" idx="1"/>
          </p:nvPr>
        </p:nvSpPr>
        <p:spPr>
          <a:xfrm>
            <a:off x="726873" y="1577009"/>
            <a:ext cx="3048800" cy="4715344"/>
          </a:xfrm>
        </p:spPr>
        <p:txBody>
          <a:bodyPr/>
          <a:lstStyle/>
          <a:p>
            <a:r>
              <a:rPr lang="nb-NO" sz="1800" dirty="0">
                <a:solidFill>
                  <a:schemeClr val="tx1"/>
                </a:solidFill>
              </a:rPr>
              <a:t>Gjennom materialet vil dere møte tre symboler som forteller noe om hvilket type innhold akkurat den siden har. Disse er kunnskap, praksis og erfaring. Hver side er merket med ett av disse symbolene.</a:t>
            </a:r>
          </a:p>
          <a:p>
            <a:endParaRPr lang="nb-NO" dirty="0">
              <a:solidFill>
                <a:schemeClr val="tx1"/>
              </a:solidFill>
            </a:endParaRPr>
          </a:p>
          <a:p>
            <a:r>
              <a:rPr lang="nb-NO" sz="1800" dirty="0">
                <a:solidFill>
                  <a:schemeClr val="tx1"/>
                </a:solidFill>
              </a:rPr>
              <a:t>Du som skal holde presentasjonen, bes vurdere om du inkluderer alle sidene, eller utelater noen. Se notatene for veiledning.</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151592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695325" y="1253447"/>
            <a:ext cx="7432675" cy="791110"/>
          </a:xfrm>
        </p:spPr>
        <p:txBody>
          <a:bodyPr/>
          <a:lstStyle/>
          <a:p>
            <a:r>
              <a:rPr lang="en-NO" dirty="0"/>
              <a:t>Livet skjer med oss alle</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p:txBody>
          <a:bodyPr/>
          <a:lstStyle/>
          <a:p>
            <a:pPr algn="l"/>
            <a:fld id="{8ACEFDFC-287E-0A4D-81A7-6CC8C070690D}" type="slidenum">
              <a:rPr lang="nb-NO" smtClean="0"/>
              <a:pPr algn="l"/>
              <a:t>7</a:t>
            </a:fld>
            <a:endParaRPr lang="nb-NO"/>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695324" y="2301411"/>
            <a:ext cx="7432675" cy="1729781"/>
          </a:xfrm>
        </p:spPr>
        <p:txBody>
          <a:bodyPr/>
          <a:lstStyle/>
          <a:p>
            <a:r>
              <a:rPr lang="en-NO" dirty="0"/>
              <a:t>Veien mot </a:t>
            </a:r>
            <a:r>
              <a:rPr lang="nb-NO" dirty="0"/>
              <a:t>traumebevisst praksis</a:t>
            </a:r>
          </a:p>
          <a:p>
            <a:endParaRPr lang="nb-NO" dirty="0"/>
          </a:p>
          <a:p>
            <a:r>
              <a:rPr lang="nb-NO" sz="2400" dirty="0"/>
              <a:t>Kjernekompetanse 3: Hjerne, gener og motstandskraft</a:t>
            </a:r>
          </a:p>
          <a:p>
            <a:endParaRPr lang="nb-NO" sz="2400" dirty="0"/>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8715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ABC32AF-7641-C00B-CD68-BCEF6AFAA250}"/>
              </a:ext>
            </a:extLst>
          </p:cNvPr>
          <p:cNvSpPr>
            <a:spLocks noGrp="1"/>
          </p:cNvSpPr>
          <p:nvPr>
            <p:ph type="title"/>
          </p:nvPr>
        </p:nvSpPr>
        <p:spPr>
          <a:xfrm>
            <a:off x="1015199" y="150493"/>
            <a:ext cx="9149563" cy="1028602"/>
          </a:xfrm>
        </p:spPr>
        <p:txBody>
          <a:bodyPr>
            <a:normAutofit/>
          </a:bodyPr>
          <a:lstStyle/>
          <a:p>
            <a:r>
              <a:rPr lang="nb-NO" sz="3200" dirty="0"/>
              <a:t>Hva skal dere lære i denne presentasjonen?</a:t>
            </a:r>
          </a:p>
        </p:txBody>
      </p:sp>
      <p:sp>
        <p:nvSpPr>
          <p:cNvPr id="6" name="Plassholder for tekst 5">
            <a:extLst>
              <a:ext uri="{FF2B5EF4-FFF2-40B4-BE49-F238E27FC236}">
                <a16:creationId xmlns:a16="http://schemas.microsoft.com/office/drawing/2014/main" id="{774ED176-E55B-2FE3-C0B6-C4C43E7BF668}"/>
              </a:ext>
            </a:extLst>
          </p:cNvPr>
          <p:cNvSpPr>
            <a:spLocks noGrp="1"/>
          </p:cNvSpPr>
          <p:nvPr>
            <p:ph type="body" idx="1"/>
          </p:nvPr>
        </p:nvSpPr>
        <p:spPr>
          <a:xfrm>
            <a:off x="1015201" y="1479885"/>
            <a:ext cx="9149562" cy="4903662"/>
          </a:xfrm>
        </p:spPr>
        <p:txBody>
          <a:bodyPr/>
          <a:lstStyle/>
          <a:p>
            <a:pPr marL="285750" indent="-285750">
              <a:buFont typeface="Arial" panose="020B0604020202020204" pitchFamily="34" charset="0"/>
              <a:buChar char="•"/>
            </a:pPr>
            <a:r>
              <a:rPr lang="nb-NO" dirty="0"/>
              <a:t>Innføring i nevrobiologi, epigenitikk og resiliens i sammenheng med traumer og barndomsbelastninger </a:t>
            </a:r>
          </a:p>
          <a:p>
            <a:pPr marL="285750" indent="-285750">
              <a:buFont typeface="Arial" panose="020B0604020202020204" pitchFamily="34" charset="0"/>
              <a:buChar char="•"/>
            </a:pPr>
            <a:r>
              <a:rPr lang="nb-NO" dirty="0"/>
              <a:t>Hvordan traumer og barndomsbelastninger påvirker hjernen, gener og motstandskraft</a:t>
            </a:r>
          </a:p>
          <a:p>
            <a:pPr marL="285750" indent="-285750">
              <a:buFont typeface="Arial" panose="020B0604020202020204" pitchFamily="34" charset="0"/>
              <a:buChar char="•"/>
            </a:pPr>
            <a:r>
              <a:rPr lang="nb-NO" dirty="0" err="1"/>
              <a:t>Resiliens</a:t>
            </a:r>
            <a:r>
              <a:rPr lang="nb-NO" dirty="0"/>
              <a:t>/</a:t>
            </a:r>
            <a:r>
              <a:rPr lang="nb-NO" dirty="0" err="1"/>
              <a:t>mostandskraft</a:t>
            </a:r>
            <a:r>
              <a:rPr lang="nb-NO" dirty="0"/>
              <a:t> på individ – og samfunnsnivå</a:t>
            </a:r>
          </a:p>
          <a:p>
            <a:endParaRPr lang="nb-NO" dirty="0"/>
          </a:p>
          <a:p>
            <a:r>
              <a:rPr lang="nb-NO" dirty="0">
                <a:effectLst/>
              </a:rPr>
              <a:t>Læringsmål:</a:t>
            </a:r>
          </a:p>
          <a:p>
            <a:pPr marL="342900" indent="-342900">
              <a:buFont typeface="+mj-lt"/>
              <a:buAutoNum type="arabicPeriod"/>
            </a:pPr>
            <a:r>
              <a:rPr lang="nb-NO" dirty="0">
                <a:effectLst/>
              </a:rPr>
              <a:t>Forstå mulige grunner til at personer tenker, oppfører seg og forholder seg til andre på bestemte måter gjennom kunnskap om nevrobiologi, epigenetikk og </a:t>
            </a:r>
            <a:r>
              <a:rPr lang="nb-NO" dirty="0" err="1">
                <a:effectLst/>
              </a:rPr>
              <a:t>resiliens</a:t>
            </a:r>
            <a:r>
              <a:rPr lang="nb-NO" dirty="0">
                <a:effectLst/>
              </a:rPr>
              <a:t>.</a:t>
            </a:r>
          </a:p>
          <a:p>
            <a:pPr marL="342900" indent="-342900">
              <a:buFont typeface="+mj-lt"/>
              <a:buAutoNum type="arabicPeriod"/>
            </a:pPr>
            <a:r>
              <a:rPr lang="nb-NO" dirty="0"/>
              <a:t>Forstå hvordan hjernens funksjon kan påvirkes av stress og traumer.</a:t>
            </a:r>
          </a:p>
          <a:p>
            <a:pPr marL="342900" indent="-342900">
              <a:buFont typeface="+mj-lt"/>
              <a:buAutoNum type="arabicPeriod"/>
            </a:pPr>
            <a:r>
              <a:rPr lang="nb-NO" dirty="0"/>
              <a:t>Forstå hva som menes med resiliens i traumebevisst praksis, og hva dette betyr på individ- og samfunnsnivå.</a:t>
            </a:r>
          </a:p>
          <a:p>
            <a:endParaRPr lang="nb-NO" dirty="0"/>
          </a:p>
          <a:p>
            <a:r>
              <a:rPr lang="nb-NO" dirty="0"/>
              <a:t>Ferdighet: </a:t>
            </a:r>
            <a:r>
              <a:rPr lang="nb-NO" b="0" dirty="0"/>
              <a:t>Vite hva som kan være årsaken til en persons tekning, adferd og reaksjoner.</a:t>
            </a:r>
          </a:p>
          <a:p>
            <a:endParaRPr lang="nb-NO" dirty="0"/>
          </a:p>
        </p:txBody>
      </p:sp>
      <p:pic>
        <p:nvPicPr>
          <p:cNvPr id="3" name="Bilde 2" descr="Illustrasjon av en kvinne som sitter i skredderstilling. Hun holder en bok som hun leser i og en kopp kaffe.">
            <a:extLst>
              <a:ext uri="{FF2B5EF4-FFF2-40B4-BE49-F238E27FC236}">
                <a16:creationId xmlns:a16="http://schemas.microsoft.com/office/drawing/2014/main" id="{20D87FBD-1978-6BA3-C185-582F9CC75123}"/>
              </a:ext>
            </a:extLst>
          </p:cNvPr>
          <p:cNvPicPr>
            <a:picLocks noChangeAspect="1"/>
          </p:cNvPicPr>
          <p:nvPr/>
        </p:nvPicPr>
        <p:blipFill>
          <a:blip r:embed="rId3"/>
          <a:stretch>
            <a:fillRect/>
          </a:stretch>
        </p:blipFill>
        <p:spPr>
          <a:xfrm>
            <a:off x="9469245" y="4011051"/>
            <a:ext cx="2519363" cy="2519363"/>
          </a:xfrm>
          <a:prstGeom prst="rect">
            <a:avLst/>
          </a:prstGeom>
        </p:spPr>
      </p:pic>
    </p:spTree>
    <p:extLst>
      <p:ext uri="{BB962C8B-B14F-4D97-AF65-F5344CB8AC3E}">
        <p14:creationId xmlns:p14="http://schemas.microsoft.com/office/powerpoint/2010/main" val="371674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3" y="0"/>
            <a:ext cx="3508674" cy="3049200"/>
          </a:xfrm>
        </p:spPr>
        <p:txBody>
          <a:bodyPr>
            <a:normAutofit/>
          </a:bodyPr>
          <a:lstStyle/>
          <a:p>
            <a:r>
              <a:rPr lang="nb-NO" sz="2400" b="1" dirty="0">
                <a:solidFill>
                  <a:schemeClr val="tx1"/>
                </a:solidFill>
              </a:rPr>
              <a:t>Hvordan er materialet bygget opp?</a:t>
            </a:r>
          </a:p>
        </p:txBody>
      </p:sp>
      <p:sp>
        <p:nvSpPr>
          <p:cNvPr id="3" name="Plassholder for tekst 2" descr="Illustrasjon av tre symboler, i form av en hjerne, et par hender og et hjerte. Symbolene representerer ulike typer tilnærminger til kunnskap i denne presentasjonen.">
            <a:extLst>
              <a:ext uri="{FF2B5EF4-FFF2-40B4-BE49-F238E27FC236}">
                <a16:creationId xmlns:a16="http://schemas.microsoft.com/office/drawing/2014/main" id="{F845B68A-ED1E-CF7C-8639-D553923DE917}"/>
              </a:ext>
            </a:extLst>
          </p:cNvPr>
          <p:cNvSpPr>
            <a:spLocks noGrp="1"/>
          </p:cNvSpPr>
          <p:nvPr>
            <p:ph type="body" idx="1"/>
          </p:nvPr>
        </p:nvSpPr>
        <p:spPr>
          <a:xfrm>
            <a:off x="695325" y="3219022"/>
            <a:ext cx="3048800" cy="3040025"/>
          </a:xfrm>
        </p:spPr>
        <p:txBody>
          <a:bodyPr/>
          <a:lstStyle/>
          <a:p>
            <a:r>
              <a:rPr lang="nb-NO" sz="1800" dirty="0">
                <a:solidFill>
                  <a:schemeClr val="tx1"/>
                </a:solidFill>
              </a:rPr>
              <a:t>Gjennom materialet vil dere møte tre symboler som forteller noe om hvilket type innhold akkurat den siden har. Disse er kunnskap, praksis og erfaring. </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2233451778"/>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7a91156-0405-4a1a-a986-8ce48e4ad65d" xsi:nil="true"/>
    <lcf76f155ced4ddcb4097134ff3c332f xmlns="5578d842-2ed8-4ac2-a87c-7f3364de70e7">
      <Terms xmlns="http://schemas.microsoft.com/office/infopath/2007/PartnerControls"/>
    </lcf76f155ced4ddcb4097134ff3c332f>
    <SharedWithUsers xmlns="b7a91156-0405-4a1a-a986-8ce48e4ad65d">
      <UserInfo>
        <DisplayName>Eli Østberg</DisplayName>
        <AccountId>72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496012-470D-45CB-92CD-4D7B8EA37AD6}">
  <ds:schemaRefs>
    <ds:schemaRef ds:uri="http://schemas.microsoft.com/sharepoint/v3/contenttype/forms"/>
  </ds:schemaRefs>
</ds:datastoreItem>
</file>

<file path=customXml/itemProps2.xml><?xml version="1.0" encoding="utf-8"?>
<ds:datastoreItem xmlns:ds="http://schemas.openxmlformats.org/officeDocument/2006/customXml" ds:itemID="{292C495E-9852-4D5C-824A-1FE2907F0149}">
  <ds:schemaRefs>
    <ds:schemaRef ds:uri="http://purl.org/dc/terms/"/>
    <ds:schemaRef ds:uri="http://purl.org/dc/elements/1.1/"/>
    <ds:schemaRef ds:uri="b7a91156-0405-4a1a-a986-8ce48e4ad65d"/>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5578d842-2ed8-4ac2-a87c-7f3364de70e7"/>
    <ds:schemaRef ds:uri="http://schemas.microsoft.com/office/2006/metadata/properties"/>
  </ds:schemaRefs>
</ds:datastoreItem>
</file>

<file path=customXml/itemProps3.xml><?xml version="1.0" encoding="utf-8"?>
<ds:datastoreItem xmlns:ds="http://schemas.openxmlformats.org/officeDocument/2006/customXml" ds:itemID="{365D5750-A918-4BE6-ABFA-96642EFD6B6B}">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oslopresentasjon 2023</Template>
  <TotalTime>155704</TotalTime>
  <Words>8290</Words>
  <Application>Microsoft Office PowerPoint</Application>
  <PresentationFormat>Widescreen</PresentationFormat>
  <Paragraphs>766</Paragraphs>
  <Slides>42</Slides>
  <Notes>42</Notes>
  <HiddenSlides>0</HiddenSlides>
  <MMClips>0</MMClips>
  <ScaleCrop>false</ScaleCrop>
  <HeadingPairs>
    <vt:vector size="4" baseType="variant">
      <vt:variant>
        <vt:lpstr>Tema</vt:lpstr>
      </vt:variant>
      <vt:variant>
        <vt:i4>4</vt:i4>
      </vt:variant>
      <vt:variant>
        <vt:lpstr>Lysbildetitler</vt:lpstr>
      </vt:variant>
      <vt:variant>
        <vt:i4>42</vt:i4>
      </vt:variant>
    </vt:vector>
  </HeadingPairs>
  <TitlesOfParts>
    <vt:vector size="46" baseType="lpstr">
      <vt:lpstr>1_Oslo NY farge og bilde</vt:lpstr>
      <vt:lpstr>2_Oslo NY bilde</vt:lpstr>
      <vt:lpstr>Originaloppsett</vt:lpstr>
      <vt:lpstr>Oslo 2019 / positiv</vt:lpstr>
      <vt:lpstr>Til deg som skal holde denne presentasjonen</vt:lpstr>
      <vt:lpstr>PowerPoint-presentasjon</vt:lpstr>
      <vt:lpstr>PowerPoint-presentasjon</vt:lpstr>
      <vt:lpstr>PowerPoint-presentasjon</vt:lpstr>
      <vt:lpstr>PowerPoint-presentasjon</vt:lpstr>
      <vt:lpstr>Hvordan er materialet bygget opp?</vt:lpstr>
      <vt:lpstr>Livet skjer med oss alle</vt:lpstr>
      <vt:lpstr>Hva skal dere lære i denne presentasjonen?</vt:lpstr>
      <vt:lpstr>Hvordan er materialet bygget opp?</vt:lpstr>
      <vt:lpstr>Lurt å tenke på når du ser på denne presentasjonen</vt:lpstr>
      <vt:lpstr>Hvorfor er traumebevisst praksis viktig?</vt:lpstr>
      <vt:lpstr>Trygge rammer</vt:lpstr>
      <vt:lpstr>    Traumer og barndomsbelastninger: Hjerne, gener og motstandskraft     </vt:lpstr>
      <vt:lpstr>Hva er NEAR-vitenskap?</vt:lpstr>
      <vt:lpstr>Nevrobiologi</vt:lpstr>
      <vt:lpstr>Epigenetikk:  Påvirkning i miljøet rundt deg…</vt:lpstr>
      <vt:lpstr>Resiliens</vt:lpstr>
      <vt:lpstr>Hvorfor er NEAR viktig i traumebevisst praksis?</vt:lpstr>
      <vt:lpstr>Film</vt:lpstr>
      <vt:lpstr>En annen forståelse</vt:lpstr>
      <vt:lpstr>  Vi tar en pause      </vt:lpstr>
      <vt:lpstr> Skadelig stress og påvirkning på hjernen</vt:lpstr>
      <vt:lpstr>Toksisk stress</vt:lpstr>
      <vt:lpstr>Påvirkning på hjernen</vt:lpstr>
      <vt:lpstr>Barndomsbelastninger</vt:lpstr>
      <vt:lpstr>Påvirkning av hjernen</vt:lpstr>
      <vt:lpstr>Case</vt:lpstr>
      <vt:lpstr>Refleksjonsspørsmål</vt:lpstr>
      <vt:lpstr>«Hjernens arkitektur …</vt:lpstr>
      <vt:lpstr>Resiliens - motstandsdyktighet</vt:lpstr>
      <vt:lpstr>Hva er resiliens? Kari Frank, psykolog, spesialist i samfunns- og allmennpsykologi</vt:lpstr>
      <vt:lpstr>Resiliens - individ</vt:lpstr>
      <vt:lpstr>Ingen er motstandsdyktig alene</vt:lpstr>
      <vt:lpstr>PowerPoint-presentasjon</vt:lpstr>
      <vt:lpstr>Resiliens under COVID-19-pandemien</vt:lpstr>
      <vt:lpstr>Case</vt:lpstr>
      <vt:lpstr>Case</vt:lpstr>
      <vt:lpstr>Resiliens</vt:lpstr>
      <vt:lpstr>Hvor nyttig var denne opplæringen?</vt:lpstr>
      <vt:lpstr>Hva skjer nå?</vt:lpstr>
      <vt:lpstr>PowerPoint-presentasjon</vt:lpstr>
      <vt:lpstr>Dette materialet er laget av Oslo kommune</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Audun Brunes</cp:lastModifiedBy>
  <cp:revision>25</cp:revision>
  <cp:lastPrinted>2019-03-22T09:42:42Z</cp:lastPrinted>
  <dcterms:created xsi:type="dcterms:W3CDTF">2024-06-21T10:45:31Z</dcterms:created>
  <dcterms:modified xsi:type="dcterms:W3CDTF">2025-03-06T08:46:31Z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